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2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58" r:id="rId5"/>
    <p:sldId id="260" r:id="rId6"/>
    <p:sldId id="261" r:id="rId7"/>
    <p:sldId id="262" r:id="rId8"/>
    <p:sldId id="264" r:id="rId9"/>
    <p:sldId id="273" r:id="rId10"/>
    <p:sldId id="291" r:id="rId11"/>
    <p:sldId id="265" r:id="rId12"/>
    <p:sldId id="292" r:id="rId13"/>
    <p:sldId id="268" r:id="rId14"/>
    <p:sldId id="269" r:id="rId15"/>
    <p:sldId id="299" r:id="rId16"/>
    <p:sldId id="271" r:id="rId17"/>
    <p:sldId id="298" r:id="rId18"/>
    <p:sldId id="272" r:id="rId19"/>
    <p:sldId id="293" r:id="rId20"/>
    <p:sldId id="274" r:id="rId21"/>
    <p:sldId id="295" r:id="rId22"/>
    <p:sldId id="275" r:id="rId23"/>
    <p:sldId id="277" r:id="rId24"/>
    <p:sldId id="276" r:id="rId25"/>
    <p:sldId id="278" r:id="rId26"/>
    <p:sldId id="279" r:id="rId27"/>
    <p:sldId id="280" r:id="rId28"/>
    <p:sldId id="294" r:id="rId29"/>
    <p:sldId id="281" r:id="rId30"/>
    <p:sldId id="282" r:id="rId31"/>
    <p:sldId id="283" r:id="rId32"/>
    <p:sldId id="284" r:id="rId33"/>
    <p:sldId id="285" r:id="rId34"/>
    <p:sldId id="286" r:id="rId35"/>
    <p:sldId id="296" r:id="rId36"/>
    <p:sldId id="297" r:id="rId37"/>
    <p:sldId id="263" r:id="rId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CF6B26"/>
    <a:srgbClr val="795892"/>
    <a:srgbClr val="FF7C80"/>
    <a:srgbClr val="041A9B"/>
    <a:srgbClr val="FF5050"/>
    <a:srgbClr val="FFBF00"/>
    <a:srgbClr val="007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84" autoAdjust="0"/>
    <p:restoredTop sz="94721"/>
  </p:normalViewPr>
  <p:slideViewPr>
    <p:cSldViewPr snapToGrid="0">
      <p:cViewPr>
        <p:scale>
          <a:sx n="83" d="100"/>
          <a:sy n="83" d="100"/>
        </p:scale>
        <p:origin x="16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Measurement Result</c:v>
                </c:pt>
              </c:strCache>
            </c:strRef>
          </c:tx>
          <c:spPr>
            <a:ln w="130175" cap="rnd">
              <a:solidFill>
                <a:srgbClr val="FFFF0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Sheet1!$A$2:$A$67</c:f>
              <c:numCache>
                <c:formatCode>General</c:formatCode>
                <c:ptCount val="66"/>
              </c:numCache>
            </c:numRef>
          </c:cat>
          <c:val>
            <c:numRef>
              <c:f>Sheet1!$B$2:$B$67</c:f>
              <c:numCache>
                <c:formatCode>General</c:formatCode>
                <c:ptCount val="66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62.5</c:v>
                </c:pt>
                <c:pt idx="6">
                  <c:v>61.5</c:v>
                </c:pt>
                <c:pt idx="7">
                  <c:v>60.3</c:v>
                </c:pt>
                <c:pt idx="8">
                  <c:v>59.3</c:v>
                </c:pt>
                <c:pt idx="9">
                  <c:v>58.9</c:v>
                </c:pt>
                <c:pt idx="10">
                  <c:v>58.7</c:v>
                </c:pt>
                <c:pt idx="11">
                  <c:v>59.9</c:v>
                </c:pt>
                <c:pt idx="12">
                  <c:v>60.6</c:v>
                </c:pt>
                <c:pt idx="13">
                  <c:v>48.3</c:v>
                </c:pt>
                <c:pt idx="14">
                  <c:v>49.4</c:v>
                </c:pt>
                <c:pt idx="15">
                  <c:v>55.5</c:v>
                </c:pt>
                <c:pt idx="16">
                  <c:v>43.5</c:v>
                </c:pt>
                <c:pt idx="17">
                  <c:v>52.3</c:v>
                </c:pt>
                <c:pt idx="18">
                  <c:v>55.5</c:v>
                </c:pt>
                <c:pt idx="19">
                  <c:v>54.3</c:v>
                </c:pt>
                <c:pt idx="20">
                  <c:v>52.1</c:v>
                </c:pt>
                <c:pt idx="21">
                  <c:v>57.6</c:v>
                </c:pt>
                <c:pt idx="22">
                  <c:v>53.2</c:v>
                </c:pt>
                <c:pt idx="23">
                  <c:v>51.1</c:v>
                </c:pt>
                <c:pt idx="24">
                  <c:v>49.7</c:v>
                </c:pt>
                <c:pt idx="25">
                  <c:v>49.7</c:v>
                </c:pt>
                <c:pt idx="26">
                  <c:v>56.7</c:v>
                </c:pt>
                <c:pt idx="27">
                  <c:v>59.9</c:v>
                </c:pt>
                <c:pt idx="28">
                  <c:v>45.3</c:v>
                </c:pt>
                <c:pt idx="29">
                  <c:v>53.3</c:v>
                </c:pt>
                <c:pt idx="30">
                  <c:v>52.1</c:v>
                </c:pt>
                <c:pt idx="31">
                  <c:v>56.7</c:v>
                </c:pt>
                <c:pt idx="32">
                  <c:v>48.9</c:v>
                </c:pt>
                <c:pt idx="33">
                  <c:v>45.5</c:v>
                </c:pt>
                <c:pt idx="34">
                  <c:v>55.5</c:v>
                </c:pt>
                <c:pt idx="35">
                  <c:v>56.5</c:v>
                </c:pt>
                <c:pt idx="36">
                  <c:v>43.5</c:v>
                </c:pt>
                <c:pt idx="37">
                  <c:v>57.8</c:v>
                </c:pt>
                <c:pt idx="38">
                  <c:v>58.7</c:v>
                </c:pt>
                <c:pt idx="39">
                  <c:v>58.6</c:v>
                </c:pt>
                <c:pt idx="40">
                  <c:v>57.6</c:v>
                </c:pt>
                <c:pt idx="41">
                  <c:v>54.5</c:v>
                </c:pt>
                <c:pt idx="42">
                  <c:v>50.3</c:v>
                </c:pt>
                <c:pt idx="43">
                  <c:v>48.7</c:v>
                </c:pt>
                <c:pt idx="44">
                  <c:v>45.5</c:v>
                </c:pt>
                <c:pt idx="45">
                  <c:v>46.7</c:v>
                </c:pt>
                <c:pt idx="46">
                  <c:v>48.7</c:v>
                </c:pt>
                <c:pt idx="47">
                  <c:v>49.9</c:v>
                </c:pt>
                <c:pt idx="48">
                  <c:v>58.7</c:v>
                </c:pt>
                <c:pt idx="49">
                  <c:v>58.6</c:v>
                </c:pt>
                <c:pt idx="50">
                  <c:v>57.6</c:v>
                </c:pt>
                <c:pt idx="51">
                  <c:v>54.5</c:v>
                </c:pt>
                <c:pt idx="52">
                  <c:v>50.3</c:v>
                </c:pt>
                <c:pt idx="53">
                  <c:v>48.7</c:v>
                </c:pt>
                <c:pt idx="54">
                  <c:v>45.5</c:v>
                </c:pt>
                <c:pt idx="55">
                  <c:v>46.8</c:v>
                </c:pt>
                <c:pt idx="56">
                  <c:v>48.6</c:v>
                </c:pt>
                <c:pt idx="57">
                  <c:v>49.7</c:v>
                </c:pt>
                <c:pt idx="58">
                  <c:v>53.4</c:v>
                </c:pt>
                <c:pt idx="59">
                  <c:v>50.5</c:v>
                </c:pt>
                <c:pt idx="60">
                  <c:v>5.5</c:v>
                </c:pt>
                <c:pt idx="61">
                  <c:v>5.4</c:v>
                </c:pt>
                <c:pt idx="62">
                  <c:v>5.3</c:v>
                </c:pt>
                <c:pt idx="63">
                  <c:v>5.2</c:v>
                </c:pt>
                <c:pt idx="64">
                  <c:v>5.2</c:v>
                </c:pt>
                <c:pt idx="65">
                  <c:v>5.4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594-45F6-9D61-79C28CF33E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Profiler Result</c:v>
                </c:pt>
              </c:strCache>
            </c:strRef>
          </c:tx>
          <c:spPr>
            <a:ln w="127000" cap="rnd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numRef>
              <c:f>Sheet1!$A$2:$A$67</c:f>
              <c:numCache>
                <c:formatCode>General</c:formatCode>
                <c:ptCount val="66"/>
              </c:numCache>
            </c:numRef>
          </c:cat>
          <c:val>
            <c:numRef>
              <c:f>Sheet1!$C$2:$C$67</c:f>
              <c:numCache>
                <c:formatCode>General</c:formatCode>
                <c:ptCount val="66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64.5</c:v>
                </c:pt>
                <c:pt idx="6">
                  <c:v>64.5</c:v>
                </c:pt>
                <c:pt idx="7">
                  <c:v>65.5</c:v>
                </c:pt>
                <c:pt idx="8">
                  <c:v>65.5</c:v>
                </c:pt>
                <c:pt idx="9">
                  <c:v>64.5</c:v>
                </c:pt>
                <c:pt idx="10">
                  <c:v>64.5</c:v>
                </c:pt>
                <c:pt idx="11">
                  <c:v>64.5</c:v>
                </c:pt>
                <c:pt idx="12">
                  <c:v>64.5</c:v>
                </c:pt>
                <c:pt idx="13">
                  <c:v>46.2</c:v>
                </c:pt>
                <c:pt idx="14">
                  <c:v>51.6</c:v>
                </c:pt>
                <c:pt idx="15">
                  <c:v>54.3</c:v>
                </c:pt>
                <c:pt idx="16">
                  <c:v>46.5</c:v>
                </c:pt>
                <c:pt idx="17">
                  <c:v>51.8</c:v>
                </c:pt>
                <c:pt idx="18">
                  <c:v>52.5</c:v>
                </c:pt>
                <c:pt idx="19">
                  <c:v>56.7</c:v>
                </c:pt>
                <c:pt idx="20">
                  <c:v>51.9</c:v>
                </c:pt>
                <c:pt idx="21">
                  <c:v>54.3</c:v>
                </c:pt>
                <c:pt idx="22">
                  <c:v>52.90000000000001</c:v>
                </c:pt>
                <c:pt idx="23">
                  <c:v>48.2</c:v>
                </c:pt>
                <c:pt idx="24">
                  <c:v>42.3</c:v>
                </c:pt>
                <c:pt idx="25">
                  <c:v>45.5</c:v>
                </c:pt>
                <c:pt idx="26">
                  <c:v>52.0</c:v>
                </c:pt>
                <c:pt idx="27">
                  <c:v>53.0</c:v>
                </c:pt>
                <c:pt idx="28">
                  <c:v>52.0</c:v>
                </c:pt>
                <c:pt idx="29">
                  <c:v>45.1</c:v>
                </c:pt>
                <c:pt idx="30">
                  <c:v>52.1</c:v>
                </c:pt>
                <c:pt idx="31">
                  <c:v>53.2</c:v>
                </c:pt>
                <c:pt idx="32">
                  <c:v>51.1</c:v>
                </c:pt>
                <c:pt idx="33">
                  <c:v>40.1</c:v>
                </c:pt>
                <c:pt idx="34">
                  <c:v>53.1</c:v>
                </c:pt>
                <c:pt idx="35">
                  <c:v>60.1</c:v>
                </c:pt>
                <c:pt idx="36">
                  <c:v>52.1</c:v>
                </c:pt>
                <c:pt idx="37">
                  <c:v>54.1</c:v>
                </c:pt>
                <c:pt idx="38">
                  <c:v>63.5</c:v>
                </c:pt>
                <c:pt idx="39">
                  <c:v>59.8</c:v>
                </c:pt>
                <c:pt idx="40">
                  <c:v>56.3</c:v>
                </c:pt>
                <c:pt idx="41">
                  <c:v>54.0</c:v>
                </c:pt>
                <c:pt idx="42">
                  <c:v>53.0</c:v>
                </c:pt>
                <c:pt idx="43">
                  <c:v>57.6</c:v>
                </c:pt>
                <c:pt idx="44">
                  <c:v>50.1</c:v>
                </c:pt>
                <c:pt idx="45">
                  <c:v>48.6</c:v>
                </c:pt>
                <c:pt idx="46">
                  <c:v>48.7</c:v>
                </c:pt>
                <c:pt idx="47">
                  <c:v>49.9</c:v>
                </c:pt>
                <c:pt idx="48">
                  <c:v>63.5</c:v>
                </c:pt>
                <c:pt idx="49">
                  <c:v>59.8</c:v>
                </c:pt>
                <c:pt idx="50">
                  <c:v>56.3</c:v>
                </c:pt>
                <c:pt idx="51">
                  <c:v>54.0</c:v>
                </c:pt>
                <c:pt idx="52">
                  <c:v>53.0</c:v>
                </c:pt>
                <c:pt idx="53">
                  <c:v>57.6</c:v>
                </c:pt>
                <c:pt idx="54">
                  <c:v>50.1</c:v>
                </c:pt>
                <c:pt idx="55">
                  <c:v>48.6</c:v>
                </c:pt>
                <c:pt idx="56">
                  <c:v>48.7</c:v>
                </c:pt>
                <c:pt idx="57">
                  <c:v>49.9</c:v>
                </c:pt>
                <c:pt idx="58">
                  <c:v>53.2</c:v>
                </c:pt>
                <c:pt idx="59">
                  <c:v>53.5</c:v>
                </c:pt>
                <c:pt idx="60">
                  <c:v>4.3</c:v>
                </c:pt>
                <c:pt idx="61">
                  <c:v>4.3</c:v>
                </c:pt>
                <c:pt idx="62">
                  <c:v>4.3</c:v>
                </c:pt>
                <c:pt idx="63">
                  <c:v>4.3</c:v>
                </c:pt>
                <c:pt idx="64">
                  <c:v>2.5</c:v>
                </c:pt>
                <c:pt idx="65">
                  <c:v>2.4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594-45F6-9D61-79C28CF33E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69261760"/>
        <c:axId val="1769263536"/>
      </c:lineChart>
      <c:catAx>
        <c:axId val="17692617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9263536"/>
        <c:crosses val="autoZero"/>
        <c:auto val="1"/>
        <c:lblAlgn val="ctr"/>
        <c:lblOffset val="100"/>
        <c:noMultiLvlLbl val="0"/>
      </c:catAx>
      <c:valAx>
        <c:axId val="176926353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926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4687953516971"/>
          <c:y val="0.0196370951427568"/>
          <c:w val="0.553320795292006"/>
          <c:h val="0.09874443712276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642005648582"/>
          <c:y val="0.025737761795596"/>
          <c:w val="0.495316625287745"/>
          <c:h val="0.9639671334861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rgbClr val="0070C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E7A-4D58-BE1C-31C679F13265}"/>
              </c:ext>
            </c:extLst>
          </c:dPt>
          <c:dPt>
            <c:idx val="1"/>
            <c:bubble3D val="0"/>
            <c:explosion val="15"/>
            <c:spPr>
              <a:solidFill>
                <a:srgbClr val="7030A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7A-4D58-BE1C-31C679F132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E7A-4D58-BE1C-31C679F13265}"/>
              </c:ext>
            </c:extLst>
          </c:dPt>
          <c:dPt>
            <c:idx val="3"/>
            <c:bubble3D val="0"/>
            <c:explosion val="8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E7A-4D58-BE1C-31C679F13265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B61661FD-6003-4A4F-8C3D-250C5ADAC972}" type="PERCENTAGE">
                      <a:rPr lang="mr-IN" sz="400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E7A-4D58-BE1C-31C679F1326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0910519783623307"/>
                  <c:y val="0.2031783819536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E7A-4D58-BE1C-31C679F1326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340599239386795"/>
                  <c:y val="0.089636682415519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E7A-4D58-BE1C-31C679F1326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4AD287B3-2F0C-497F-9FF2-F3B281C20ED5}" type="PERCENTAGE">
                      <a:rPr lang="mr-IN" sz="400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DE7A-4D58-BE1C-31C679F1326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Heater</c:v>
                </c:pt>
                <c:pt idx="1">
                  <c:v>Fans</c:v>
                </c:pt>
                <c:pt idx="2">
                  <c:v>Others</c:v>
                </c:pt>
                <c:pt idx="3">
                  <c:v>Motors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40.4</c:v>
                </c:pt>
                <c:pt idx="1">
                  <c:v>6.9</c:v>
                </c:pt>
                <c:pt idx="2">
                  <c:v>1.0</c:v>
                </c:pt>
                <c:pt idx="3">
                  <c:v>51.7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E7A-4D58-BE1C-31C679F1326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86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7680428338672"/>
          <c:y val="0.0992800236178173"/>
          <c:w val="0.264424461077404"/>
          <c:h val="0.6989142918381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866971184474"/>
          <c:y val="0.0825213589440643"/>
          <c:w val="0.590660749328819"/>
          <c:h val="0.869995123670476"/>
        </c:manualLayout>
      </c:layout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val>
            <c:numRef>
              <c:f>Sheet2!$C$14:$C$18</c:f>
              <c:numCache>
                <c:formatCode>General</c:formatCode>
                <c:ptCount val="5"/>
                <c:pt idx="0">
                  <c:v>100.0</c:v>
                </c:pt>
                <c:pt idx="1">
                  <c:v>100.0</c:v>
                </c:pt>
                <c:pt idx="2">
                  <c:v>100.0</c:v>
                </c:pt>
                <c:pt idx="3">
                  <c:v>100.0</c:v>
                </c:pt>
                <c:pt idx="4">
                  <c:v>100.0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3C7-42E9-B222-E88CDB879096}"/>
            </c:ext>
          </c:extLst>
        </c:ser>
        <c:ser>
          <c:idx val="1"/>
          <c:order val="1"/>
          <c:spPr>
            <a:ln w="28575" cap="rnd">
              <a:solidFill>
                <a:schemeClr val="accent4"/>
              </a:solidFill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val>
            <c:numRef>
              <c:f>Sheet2!$D$14:$D$18</c:f>
              <c:numCache>
                <c:formatCode>General</c:formatCode>
                <c:ptCount val="5"/>
                <c:pt idx="0">
                  <c:v>75.0</c:v>
                </c:pt>
                <c:pt idx="1">
                  <c:v>75.0</c:v>
                </c:pt>
                <c:pt idx="2">
                  <c:v>75.0</c:v>
                </c:pt>
                <c:pt idx="3">
                  <c:v>75.0</c:v>
                </c:pt>
                <c:pt idx="4">
                  <c:v>75.0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3C7-42E9-B222-E88CDB8790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3503024"/>
        <c:axId val="1763505344"/>
      </c:radarChart>
      <c:catAx>
        <c:axId val="1763503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3505344"/>
        <c:crosses val="autoZero"/>
        <c:auto val="1"/>
        <c:lblAlgn val="ctr"/>
        <c:lblOffset val="100"/>
        <c:noMultiLvlLbl val="0"/>
      </c:catAx>
      <c:valAx>
        <c:axId val="176350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350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3611958661417"/>
          <c:y val="0.0517734343151185"/>
          <c:w val="0.809200541338583"/>
          <c:h val="0.72904313920748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of G-code Files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18.0</c:v>
                </c:pt>
                <c:pt idx="1">
                  <c:v>40.0</c:v>
                </c:pt>
                <c:pt idx="2">
                  <c:v>47.0</c:v>
                </c:pt>
                <c:pt idx="3">
                  <c:v>60.0</c:v>
                </c:pt>
                <c:pt idx="4">
                  <c:v>31.0</c:v>
                </c:pt>
                <c:pt idx="5">
                  <c:v>118.0</c:v>
                </c:pt>
                <c:pt idx="6">
                  <c:v>32.0</c:v>
                </c:pt>
                <c:pt idx="7">
                  <c:v>5.0</c:v>
                </c:pt>
                <c:pt idx="8">
                  <c:v>5.0</c:v>
                </c:pt>
              </c:numCache>
            </c:numRef>
          </c:val>
          <c:shape val="pyramid"/>
          <c:extLst xmlns:c16r2="http://schemas.microsoft.com/office/drawing/2015/06/chart">
            <c:ext xmlns:c16="http://schemas.microsoft.com/office/drawing/2014/chart" uri="{C3380CC4-5D6E-409C-BE32-E72D297353CC}">
              <c16:uniqueId val="{00000000-483B-4B26-A731-618C57DF32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7"/>
        <c:gapDepth val="50"/>
        <c:shape val="box"/>
        <c:axId val="1769513264"/>
        <c:axId val="1769516384"/>
        <c:axId val="0"/>
      </c:bar3DChart>
      <c:catAx>
        <c:axId val="1769513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1" i="0" u="none" strike="noStrike" kern="1200" baseline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 smtClean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</a:rPr>
                  <a:t>Energy</a:t>
                </a:r>
                <a:r>
                  <a:rPr lang="en-US" sz="3200" baseline="0" dirty="0" smtClean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</a:rPr>
                  <a:t> Reduction (%)</a:t>
                </a:r>
                <a:endParaRPr lang="en-US" sz="32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1" i="0" u="none" strike="noStrike" kern="1200" baseline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9516384"/>
        <c:crosses val="autoZero"/>
        <c:auto val="1"/>
        <c:lblAlgn val="ctr"/>
        <c:lblOffset val="100"/>
        <c:noMultiLvlLbl val="0"/>
      </c:catAx>
      <c:valAx>
        <c:axId val="176951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1" i="0" u="none" strike="noStrike" kern="1200" baseline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 smtClean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</a:rPr>
                  <a:t>#</a:t>
                </a:r>
                <a:r>
                  <a:rPr lang="en-US" sz="3200" baseline="0" dirty="0" smtClean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</a:rPr>
                  <a:t> of G-code Files</a:t>
                </a:r>
                <a:endParaRPr lang="en-US" sz="32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1" i="0" u="none" strike="noStrike" kern="1200" baseline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951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of G-code Files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0.0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1.0</c:v>
                </c:pt>
                <c:pt idx="5">
                  <c:v>1.25</c:v>
                </c:pt>
                <c:pt idx="6">
                  <c:v>1.5</c:v>
                </c:pt>
                <c:pt idx="7">
                  <c:v>1.75</c:v>
                </c:pt>
                <c:pt idx="8">
                  <c:v>2.0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20.0</c:v>
                </c:pt>
                <c:pt idx="1">
                  <c:v>78.0</c:v>
                </c:pt>
                <c:pt idx="2">
                  <c:v>91.0</c:v>
                </c:pt>
                <c:pt idx="3">
                  <c:v>80.0</c:v>
                </c:pt>
                <c:pt idx="4">
                  <c:v>23.0</c:v>
                </c:pt>
                <c:pt idx="5">
                  <c:v>21.0</c:v>
                </c:pt>
                <c:pt idx="6">
                  <c:v>17.0</c:v>
                </c:pt>
                <c:pt idx="7">
                  <c:v>3.0</c:v>
                </c:pt>
                <c:pt idx="8">
                  <c:v>2.0</c:v>
                </c:pt>
              </c:numCache>
            </c:numRef>
          </c:val>
          <c:shape val="pyramid"/>
          <c:extLst xmlns:c16r2="http://schemas.microsoft.com/office/drawing/2015/06/chart">
            <c:ext xmlns:c16="http://schemas.microsoft.com/office/drawing/2014/chart" uri="{C3380CC4-5D6E-409C-BE32-E72D297353CC}">
              <c16:uniqueId val="{00000000-CC38-44CE-BF34-BA79530BF3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7"/>
        <c:gapDepth val="50"/>
        <c:shape val="box"/>
        <c:axId val="1763218160"/>
        <c:axId val="1763181072"/>
        <c:axId val="0"/>
      </c:bar3DChart>
      <c:catAx>
        <c:axId val="1763218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1" i="0" u="none" strike="noStrike" kern="1200" baseline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baseline="0" dirty="0" smtClean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</a:rPr>
                  <a:t>Increase in File Size (%)</a:t>
                </a:r>
                <a:endParaRPr lang="en-US" sz="32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1" i="0" u="none" strike="noStrike" kern="1200" baseline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3181072"/>
        <c:crosses val="autoZero"/>
        <c:auto val="1"/>
        <c:lblAlgn val="ctr"/>
        <c:lblOffset val="100"/>
        <c:noMultiLvlLbl val="0"/>
      </c:catAx>
      <c:valAx>
        <c:axId val="1763181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1" i="0" u="none" strike="noStrike" kern="1200" baseline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 smtClean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</a:rPr>
                  <a:t>#</a:t>
                </a:r>
                <a:r>
                  <a:rPr lang="en-US" sz="3200" baseline="0" dirty="0" smtClean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</a:rPr>
                  <a:t> of G-code Files</a:t>
                </a:r>
                <a:endParaRPr lang="en-US" sz="3200" dirty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1" i="0" u="none" strike="noStrike" kern="1200" baseline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3218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2592950196735"/>
          <c:y val="0.139416901480245"/>
          <c:w val="0.732717963804893"/>
          <c:h val="0.5300211405523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Hinge</c:v>
                </c:pt>
                <c:pt idx="1">
                  <c:v>3D Puzzle</c:v>
                </c:pt>
                <c:pt idx="2">
                  <c:v>Cup Holder</c:v>
                </c:pt>
                <c:pt idx="3">
                  <c:v>Whistle</c:v>
                </c:pt>
                <c:pt idx="4">
                  <c:v>IPhone5 Cover</c:v>
                </c:pt>
                <c:pt idx="5">
                  <c:v>Gear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12000.0</c:v>
                </c:pt>
                <c:pt idx="1">
                  <c:v>7500.0</c:v>
                </c:pt>
                <c:pt idx="2">
                  <c:v>23000.0</c:v>
                </c:pt>
                <c:pt idx="3">
                  <c:v>5000.0</c:v>
                </c:pt>
                <c:pt idx="4">
                  <c:v>6500.0</c:v>
                </c:pt>
                <c:pt idx="5">
                  <c:v>2300.0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BF9-4B04-A3C3-5C01013C93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3DGates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Hinge</c:v>
                </c:pt>
                <c:pt idx="1">
                  <c:v>3D Puzzle</c:v>
                </c:pt>
                <c:pt idx="2">
                  <c:v>Cup Holder</c:v>
                </c:pt>
                <c:pt idx="3">
                  <c:v>Whistle</c:v>
                </c:pt>
                <c:pt idx="4">
                  <c:v>IPhone5 Cover</c:v>
                </c:pt>
                <c:pt idx="5">
                  <c:v>Gear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12000.0</c:v>
                </c:pt>
                <c:pt idx="1">
                  <c:v>7500.0</c:v>
                </c:pt>
                <c:pt idx="2">
                  <c:v>23000.0</c:v>
                </c:pt>
                <c:pt idx="3">
                  <c:v>5000.0</c:v>
                </c:pt>
                <c:pt idx="4">
                  <c:v>6500.0</c:v>
                </c:pt>
                <c:pt idx="5">
                  <c:v>2300.0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BF9-4B04-A3C3-5C01013C93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9011728"/>
        <c:axId val="1769013776"/>
      </c:barChart>
      <c:catAx>
        <c:axId val="176901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9013776"/>
        <c:crosses val="autoZero"/>
        <c:auto val="1"/>
        <c:lblAlgn val="ctr"/>
        <c:lblOffset val="100"/>
        <c:noMultiLvlLbl val="0"/>
      </c:catAx>
      <c:valAx>
        <c:axId val="176901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ln>
                      <a:noFill/>
                    </a:ln>
                    <a:solidFill>
                      <a:srgbClr val="CF6B2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b="1" dirty="0" smtClean="0">
                    <a:ln>
                      <a:noFill/>
                    </a:ln>
                    <a:solidFill>
                      <a:srgbClr val="CF6B26"/>
                    </a:solidFill>
                  </a:rPr>
                  <a:t>Time</a:t>
                </a:r>
                <a:r>
                  <a:rPr lang="en-US" sz="2800" b="1" baseline="0" dirty="0" smtClean="0">
                    <a:ln>
                      <a:noFill/>
                    </a:ln>
                    <a:solidFill>
                      <a:srgbClr val="CF6B26"/>
                    </a:solidFill>
                  </a:rPr>
                  <a:t> to Print (seconds)</a:t>
                </a:r>
                <a:endParaRPr lang="en-US" sz="2800" b="1" dirty="0">
                  <a:ln>
                    <a:noFill/>
                  </a:ln>
                  <a:solidFill>
                    <a:srgbClr val="CF6B26"/>
                  </a:solidFill>
                </a:endParaRPr>
              </a:p>
            </c:rich>
          </c:tx>
          <c:layout>
            <c:manualLayout>
              <c:xMode val="edge"/>
              <c:yMode val="edge"/>
              <c:x val="0.0164593906655815"/>
              <c:y val="0.08785677924260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ln>
                    <a:noFill/>
                  </a:ln>
                  <a:solidFill>
                    <a:srgbClr val="CF6B2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901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18107694959538"/>
          <c:y val="0.0229156098833943"/>
          <c:w val="0.51191896406928"/>
          <c:h val="0.1002616574707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642005648582"/>
          <c:y val="0.025737761795596"/>
          <c:w val="0.495316625287745"/>
          <c:h val="0.963967133486166"/>
        </c:manualLayout>
      </c:layout>
      <c:pieChart>
        <c:varyColors val="1"/>
        <c:ser>
          <c:idx val="0"/>
          <c:order val="0"/>
          <c:dPt>
            <c:idx val="0"/>
            <c:bubble3D val="0"/>
            <c:explosion val="1"/>
            <c:spPr>
              <a:solidFill>
                <a:srgbClr val="0070C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872-4272-A605-51728CE6DE61}"/>
              </c:ext>
            </c:extLst>
          </c:dPt>
          <c:dPt>
            <c:idx val="1"/>
            <c:bubble3D val="0"/>
            <c:explosion val="15"/>
            <c:spPr>
              <a:solidFill>
                <a:srgbClr val="7030A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872-4272-A605-51728CE6DE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872-4272-A605-51728CE6DE61}"/>
              </c:ext>
            </c:extLst>
          </c:dPt>
          <c:dPt>
            <c:idx val="3"/>
            <c:bubble3D val="0"/>
            <c:explosion val="8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872-4272-A605-51728CE6DE61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40.4</c:v>
                </c:pt>
                <c:pt idx="1">
                  <c:v>6.9</c:v>
                </c:pt>
                <c:pt idx="2">
                  <c:v>1.0</c:v>
                </c:pt>
                <c:pt idx="3">
                  <c:v>51.7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872-4272-A605-51728CE6DE61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Heater</c:v>
                      </c:pt>
                      <c:pt idx="1">
                        <c:v>Fans</c:v>
                      </c:pt>
                      <c:pt idx="2">
                        <c:v>Others</c:v>
                      </c:pt>
                      <c:pt idx="3">
                        <c:v>Motors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6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0.967436311191349"/>
          <c:h val="0.914634903276339"/>
        </c:manualLayout>
      </c:layout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Sheet1!$B$2:$B$67</c:f>
              <c:numCache>
                <c:formatCode>General</c:formatCode>
                <c:ptCount val="66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62.5</c:v>
                </c:pt>
                <c:pt idx="6">
                  <c:v>61.5</c:v>
                </c:pt>
                <c:pt idx="7">
                  <c:v>60.3</c:v>
                </c:pt>
                <c:pt idx="8">
                  <c:v>59.3</c:v>
                </c:pt>
                <c:pt idx="9">
                  <c:v>58.9</c:v>
                </c:pt>
                <c:pt idx="10">
                  <c:v>58.7</c:v>
                </c:pt>
                <c:pt idx="11">
                  <c:v>59.9</c:v>
                </c:pt>
                <c:pt idx="12">
                  <c:v>60.6</c:v>
                </c:pt>
                <c:pt idx="13">
                  <c:v>48.3</c:v>
                </c:pt>
                <c:pt idx="14">
                  <c:v>49.4</c:v>
                </c:pt>
                <c:pt idx="15">
                  <c:v>55.5</c:v>
                </c:pt>
                <c:pt idx="16">
                  <c:v>43.5</c:v>
                </c:pt>
                <c:pt idx="17">
                  <c:v>52.3</c:v>
                </c:pt>
                <c:pt idx="18">
                  <c:v>55.5</c:v>
                </c:pt>
                <c:pt idx="19">
                  <c:v>54.3</c:v>
                </c:pt>
                <c:pt idx="20">
                  <c:v>52.1</c:v>
                </c:pt>
                <c:pt idx="21">
                  <c:v>57.6</c:v>
                </c:pt>
                <c:pt idx="22">
                  <c:v>53.2</c:v>
                </c:pt>
                <c:pt idx="23">
                  <c:v>51.1</c:v>
                </c:pt>
                <c:pt idx="24">
                  <c:v>49.7</c:v>
                </c:pt>
                <c:pt idx="25">
                  <c:v>49.7</c:v>
                </c:pt>
                <c:pt idx="26">
                  <c:v>56.7</c:v>
                </c:pt>
                <c:pt idx="27">
                  <c:v>59.9</c:v>
                </c:pt>
                <c:pt idx="28">
                  <c:v>45.3</c:v>
                </c:pt>
                <c:pt idx="29">
                  <c:v>53.3</c:v>
                </c:pt>
                <c:pt idx="30">
                  <c:v>52.1</c:v>
                </c:pt>
                <c:pt idx="31">
                  <c:v>56.7</c:v>
                </c:pt>
                <c:pt idx="32">
                  <c:v>48.9</c:v>
                </c:pt>
                <c:pt idx="33">
                  <c:v>45.5</c:v>
                </c:pt>
                <c:pt idx="34">
                  <c:v>55.5</c:v>
                </c:pt>
                <c:pt idx="35">
                  <c:v>56.5</c:v>
                </c:pt>
                <c:pt idx="36">
                  <c:v>43.5</c:v>
                </c:pt>
                <c:pt idx="37">
                  <c:v>57.8</c:v>
                </c:pt>
                <c:pt idx="38">
                  <c:v>58.7</c:v>
                </c:pt>
                <c:pt idx="39">
                  <c:v>58.6</c:v>
                </c:pt>
                <c:pt idx="40">
                  <c:v>57.6</c:v>
                </c:pt>
                <c:pt idx="41">
                  <c:v>54.5</c:v>
                </c:pt>
                <c:pt idx="42">
                  <c:v>50.3</c:v>
                </c:pt>
                <c:pt idx="43">
                  <c:v>48.7</c:v>
                </c:pt>
                <c:pt idx="44">
                  <c:v>45.5</c:v>
                </c:pt>
                <c:pt idx="45">
                  <c:v>46.7</c:v>
                </c:pt>
                <c:pt idx="46">
                  <c:v>48.7</c:v>
                </c:pt>
                <c:pt idx="47">
                  <c:v>49.9</c:v>
                </c:pt>
                <c:pt idx="48">
                  <c:v>58.7</c:v>
                </c:pt>
                <c:pt idx="49">
                  <c:v>58.6</c:v>
                </c:pt>
                <c:pt idx="50">
                  <c:v>57.6</c:v>
                </c:pt>
                <c:pt idx="51">
                  <c:v>54.5</c:v>
                </c:pt>
                <c:pt idx="52">
                  <c:v>50.3</c:v>
                </c:pt>
                <c:pt idx="53">
                  <c:v>48.7</c:v>
                </c:pt>
                <c:pt idx="54">
                  <c:v>45.5</c:v>
                </c:pt>
                <c:pt idx="55">
                  <c:v>46.8</c:v>
                </c:pt>
                <c:pt idx="56">
                  <c:v>48.6</c:v>
                </c:pt>
                <c:pt idx="57">
                  <c:v>49.7</c:v>
                </c:pt>
                <c:pt idx="58">
                  <c:v>53.4</c:v>
                </c:pt>
                <c:pt idx="59">
                  <c:v>50.5</c:v>
                </c:pt>
                <c:pt idx="60">
                  <c:v>5.5</c:v>
                </c:pt>
                <c:pt idx="61">
                  <c:v>5.4</c:v>
                </c:pt>
                <c:pt idx="62">
                  <c:v>5.3</c:v>
                </c:pt>
                <c:pt idx="63">
                  <c:v>5.2</c:v>
                </c:pt>
                <c:pt idx="64">
                  <c:v>5.2</c:v>
                </c:pt>
                <c:pt idx="65">
                  <c:v>5.4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F26-4BD7-820C-21856770974C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Measurement Result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Sheet1!$A$2:$A$67</c15:sqref>
                        </c15:formulaRef>
                      </c:ext>
                    </c:extLst>
                    <c:numCache>
                      <c:formatCode>General</c:formatCode>
                      <c:ptCount val="66"/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Sheet1!$C$2:$C$67</c:f>
              <c:numCache>
                <c:formatCode>General</c:formatCode>
                <c:ptCount val="66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64.5</c:v>
                </c:pt>
                <c:pt idx="6">
                  <c:v>64.5</c:v>
                </c:pt>
                <c:pt idx="7">
                  <c:v>65.5</c:v>
                </c:pt>
                <c:pt idx="8">
                  <c:v>65.5</c:v>
                </c:pt>
                <c:pt idx="9">
                  <c:v>64.5</c:v>
                </c:pt>
                <c:pt idx="10">
                  <c:v>64.5</c:v>
                </c:pt>
                <c:pt idx="11">
                  <c:v>64.5</c:v>
                </c:pt>
                <c:pt idx="12">
                  <c:v>64.5</c:v>
                </c:pt>
                <c:pt idx="13">
                  <c:v>46.2</c:v>
                </c:pt>
                <c:pt idx="14">
                  <c:v>51.6</c:v>
                </c:pt>
                <c:pt idx="15">
                  <c:v>54.3</c:v>
                </c:pt>
                <c:pt idx="16">
                  <c:v>46.5</c:v>
                </c:pt>
                <c:pt idx="17">
                  <c:v>51.8</c:v>
                </c:pt>
                <c:pt idx="18">
                  <c:v>52.5</c:v>
                </c:pt>
                <c:pt idx="19">
                  <c:v>56.7</c:v>
                </c:pt>
                <c:pt idx="20">
                  <c:v>51.9</c:v>
                </c:pt>
                <c:pt idx="21">
                  <c:v>54.3</c:v>
                </c:pt>
                <c:pt idx="22">
                  <c:v>52.90000000000001</c:v>
                </c:pt>
                <c:pt idx="23">
                  <c:v>48.2</c:v>
                </c:pt>
                <c:pt idx="24">
                  <c:v>42.3</c:v>
                </c:pt>
                <c:pt idx="25">
                  <c:v>45.5</c:v>
                </c:pt>
                <c:pt idx="26">
                  <c:v>52.0</c:v>
                </c:pt>
                <c:pt idx="27">
                  <c:v>53.0</c:v>
                </c:pt>
                <c:pt idx="28">
                  <c:v>52.0</c:v>
                </c:pt>
                <c:pt idx="29">
                  <c:v>45.1</c:v>
                </c:pt>
                <c:pt idx="30">
                  <c:v>52.1</c:v>
                </c:pt>
                <c:pt idx="31">
                  <c:v>53.2</c:v>
                </c:pt>
                <c:pt idx="32">
                  <c:v>51.1</c:v>
                </c:pt>
                <c:pt idx="33">
                  <c:v>40.1</c:v>
                </c:pt>
                <c:pt idx="34">
                  <c:v>53.1</c:v>
                </c:pt>
                <c:pt idx="35">
                  <c:v>60.1</c:v>
                </c:pt>
                <c:pt idx="36">
                  <c:v>52.1</c:v>
                </c:pt>
                <c:pt idx="37">
                  <c:v>54.1</c:v>
                </c:pt>
                <c:pt idx="38">
                  <c:v>63.5</c:v>
                </c:pt>
                <c:pt idx="39">
                  <c:v>59.8</c:v>
                </c:pt>
                <c:pt idx="40">
                  <c:v>56.3</c:v>
                </c:pt>
                <c:pt idx="41">
                  <c:v>54.0</c:v>
                </c:pt>
                <c:pt idx="42">
                  <c:v>53.0</c:v>
                </c:pt>
                <c:pt idx="43">
                  <c:v>57.6</c:v>
                </c:pt>
                <c:pt idx="44">
                  <c:v>50.1</c:v>
                </c:pt>
                <c:pt idx="45">
                  <c:v>48.6</c:v>
                </c:pt>
                <c:pt idx="46">
                  <c:v>48.7</c:v>
                </c:pt>
                <c:pt idx="47">
                  <c:v>49.9</c:v>
                </c:pt>
                <c:pt idx="48">
                  <c:v>63.5</c:v>
                </c:pt>
                <c:pt idx="49">
                  <c:v>59.8</c:v>
                </c:pt>
                <c:pt idx="50">
                  <c:v>56.3</c:v>
                </c:pt>
                <c:pt idx="51">
                  <c:v>54.0</c:v>
                </c:pt>
                <c:pt idx="52">
                  <c:v>53.0</c:v>
                </c:pt>
                <c:pt idx="53">
                  <c:v>57.6</c:v>
                </c:pt>
                <c:pt idx="54">
                  <c:v>50.1</c:v>
                </c:pt>
                <c:pt idx="55">
                  <c:v>48.6</c:v>
                </c:pt>
                <c:pt idx="56">
                  <c:v>48.7</c:v>
                </c:pt>
                <c:pt idx="57">
                  <c:v>49.9</c:v>
                </c:pt>
                <c:pt idx="58">
                  <c:v>53.2</c:v>
                </c:pt>
                <c:pt idx="59">
                  <c:v>53.5</c:v>
                </c:pt>
                <c:pt idx="60">
                  <c:v>4.3</c:v>
                </c:pt>
                <c:pt idx="61">
                  <c:v>4.3</c:v>
                </c:pt>
                <c:pt idx="62">
                  <c:v>4.3</c:v>
                </c:pt>
                <c:pt idx="63">
                  <c:v>4.3</c:v>
                </c:pt>
                <c:pt idx="64">
                  <c:v>2.5</c:v>
                </c:pt>
                <c:pt idx="65">
                  <c:v>2.4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F26-4BD7-820C-21856770974C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Profiler Result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Sheet1!$A$2:$A$67</c15:sqref>
                        </c15:formulaRef>
                      </c:ext>
                    </c:extLst>
                    <c:numCache>
                      <c:formatCode>General</c:formatCode>
                      <c:ptCount val="66"/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6181360"/>
        <c:axId val="1826183680"/>
      </c:lineChart>
      <c:catAx>
        <c:axId val="1826181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26183680"/>
        <c:crosses val="autoZero"/>
        <c:auto val="1"/>
        <c:lblAlgn val="ctr"/>
        <c:lblOffset val="100"/>
        <c:noMultiLvlLbl val="0"/>
      </c:catAx>
      <c:valAx>
        <c:axId val="1826183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2618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6AF2A5F-F378-4FB8-933E-BE6846CB6545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E68BE0-3948-40DB-B4F7-45905F9B6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57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41346D3-479E-42F3-A5B7-02B386DE79C7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55DE5E2-58CB-4F6B-9337-F646F7F59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13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E5E2-58CB-4F6B-9337-F646F7F591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4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E5E2-58CB-4F6B-9337-F646F7F591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8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B6D48-19F2-6D49-B55A-AD5620759C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6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E5E2-58CB-4F6B-9337-F646F7F591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7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E5E2-58CB-4F6B-9337-F646F7F591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66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63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749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169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588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4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654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503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034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210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50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599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893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732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02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68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2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52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04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05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6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11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22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7B250-C49F-3344-B90B-14D53008B6F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9BCD1-E81A-D54D-8285-77C75175D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8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8.png"/><Relationship Id="rId9" Type="http://schemas.openxmlformats.org/officeDocument/2006/relationships/image" Target="../media/image17.png"/><Relationship Id="rId10" Type="http://schemas.openxmlformats.org/officeDocument/2006/relationships/image" Target="../media/image11.png"/><Relationship Id="rId11" Type="http://schemas.openxmlformats.org/officeDocument/2006/relationships/image" Target="../media/image1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15.png"/><Relationship Id="rId13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microsoft.com/office/2007/relationships/hdphoto" Target="../media/hdphoto2.wdp"/><Relationship Id="rId10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microsoft.com/office/2007/relationships/hdphoto" Target="../media/hdphoto2.wdp"/><Relationship Id="rId9" Type="http://schemas.openxmlformats.org/officeDocument/2006/relationships/image" Target="../media/image14.png"/><Relationship Id="rId10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7.png"/><Relationship Id="rId5" Type="http://schemas.microsoft.com/office/2007/relationships/hdphoto" Target="../media/hdphoto6.wdp"/><Relationship Id="rId6" Type="http://schemas.openxmlformats.org/officeDocument/2006/relationships/image" Target="../media/image28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microsoft.com/office/2007/relationships/hdphoto" Target="../media/hdphoto4.wdp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microsoft.com/office/2007/relationships/hdphoto" Target="../media/hdphoto4.wdp"/><Relationship Id="rId6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microsoft.com/office/2007/relationships/hdphoto" Target="../media/hdphoto2.wdp"/><Relationship Id="rId9" Type="http://schemas.openxmlformats.org/officeDocument/2006/relationships/image" Target="../media/image14.png"/><Relationship Id="rId10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microsoft.com/office/2007/relationships/hdphoto" Target="../media/hdphoto4.wdp"/><Relationship Id="rId8" Type="http://schemas.openxmlformats.org/officeDocument/2006/relationships/chart" Target="../charts/chart8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microsoft.com/office/2007/relationships/hdphoto" Target="../media/hdphoto2.wdp"/><Relationship Id="rId9" Type="http://schemas.openxmlformats.org/officeDocument/2006/relationships/image" Target="../media/image14.png"/><Relationship Id="rId10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microsoft.com/office/2007/relationships/hdphoto" Target="../media/hdphoto2.wdp"/><Relationship Id="rId9" Type="http://schemas.openxmlformats.org/officeDocument/2006/relationships/image" Target="../media/image14.png"/><Relationship Id="rId10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" y="1571625"/>
            <a:ext cx="12039599" cy="360997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884034"/>
            <a:ext cx="12192000" cy="154496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5400" b="1" dirty="0" smtClean="0">
                <a:ln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  <a:latin typeface="+mn-lt"/>
              </a:rPr>
              <a:t>3DGATES: An Instruction-Level </a:t>
            </a:r>
            <a:r>
              <a:rPr lang="en-US" sz="5400" b="1" dirty="0" smtClean="0">
                <a:ln w="19050">
                  <a:solidFill>
                    <a:srgbClr val="002060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lt"/>
              </a:rPr>
              <a:t>Energy Analysis</a:t>
            </a:r>
            <a:r>
              <a:rPr lang="en-US" sz="5400" b="1" dirty="0" smtClean="0">
                <a:ln>
                  <a:solidFill>
                    <a:srgbClr val="002060"/>
                  </a:solidFill>
                </a:ln>
                <a:solidFill>
                  <a:schemeClr val="accent5"/>
                </a:solidFill>
                <a:latin typeface="+mn-lt"/>
              </a:rPr>
              <a:t> </a:t>
            </a:r>
            <a:r>
              <a:rPr lang="en-US" sz="5400" b="1" dirty="0" smtClean="0">
                <a:ln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  <a:latin typeface="+mn-lt"/>
              </a:rPr>
              <a:t>and Optimization of 3D-Printers</a:t>
            </a:r>
            <a:endParaRPr lang="en-US" sz="5400" b="1" dirty="0">
              <a:ln>
                <a:solidFill>
                  <a:srgbClr val="002060"/>
                </a:solidFill>
              </a:ln>
              <a:solidFill>
                <a:schemeClr val="bg2">
                  <a:lumMod val="90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78540"/>
            <a:ext cx="9641115" cy="1095900"/>
          </a:xfrm>
        </p:spPr>
        <p:txBody>
          <a:bodyPr>
            <a:noAutofit/>
          </a:bodyPr>
          <a:lstStyle/>
          <a:p>
            <a:pPr algn="r"/>
            <a:r>
              <a:rPr lang="en-US" sz="4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Jerry Ajay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Chen Song, Aditya Singh </a:t>
            </a:r>
            <a:r>
              <a:rPr lang="en-US" sz="4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Rathore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Chi Zhou, </a:t>
            </a:r>
            <a:r>
              <a:rPr lang="en-US" sz="4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Wenyao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Xu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460" y="3557966"/>
            <a:ext cx="2563989" cy="1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n>
                  <a:solidFill>
                    <a:schemeClr val="dk1"/>
                  </a:solidFill>
                </a:ln>
                <a:solidFill>
                  <a:prstClr val="white"/>
                </a:solidFill>
                <a:latin typeface="+mn-lt"/>
              </a:rPr>
              <a:t>Background – 3D Printing Process</a:t>
            </a:r>
            <a:endParaRPr kumimoji="0" lang="en-US" sz="3600" b="1" i="0" u="none" strike="noStrike" kern="1200" cap="none" spc="0" normalizeH="0" baseline="0" noProof="0" dirty="0">
              <a:ln>
                <a:solidFill>
                  <a:schemeClr val="dk1"/>
                </a:solidFill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98787" y="1113936"/>
            <a:ext cx="1893398" cy="3231573"/>
            <a:chOff x="98787" y="1113936"/>
            <a:chExt cx="1893398" cy="3231573"/>
          </a:xfrm>
        </p:grpSpPr>
        <p:sp>
          <p:nvSpPr>
            <p:cNvPr id="9" name="Rounded Rectangle 8"/>
            <p:cNvSpPr/>
            <p:nvPr/>
          </p:nvSpPr>
          <p:spPr>
            <a:xfrm>
              <a:off x="126497" y="1113936"/>
              <a:ext cx="1865688" cy="3231573"/>
            </a:xfrm>
            <a:prstGeom prst="roundRect">
              <a:avLst/>
            </a:prstGeom>
            <a:noFill/>
            <a:ln w="47625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787" y="3261234"/>
              <a:ext cx="18933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Application</a:t>
              </a:r>
            </a:p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Layer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75" y="1257610"/>
              <a:ext cx="1594604" cy="1544511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1507450" y="2720193"/>
            <a:ext cx="1606729" cy="633845"/>
            <a:chOff x="1507450" y="2720193"/>
            <a:chExt cx="1606729" cy="633845"/>
          </a:xfrm>
        </p:grpSpPr>
        <p:sp>
          <p:nvSpPr>
            <p:cNvPr id="24" name="TextBox 23"/>
            <p:cNvSpPr txBox="1"/>
            <p:nvPr/>
          </p:nvSpPr>
          <p:spPr>
            <a:xfrm>
              <a:off x="2343939" y="2775505"/>
              <a:ext cx="77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STL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507450" y="2720193"/>
              <a:ext cx="1581947" cy="633845"/>
              <a:chOff x="1507450" y="2720193"/>
              <a:chExt cx="1581947" cy="633845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2358570" y="2720193"/>
                <a:ext cx="730827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Arrow 30"/>
              <p:cNvSpPr/>
              <p:nvPr/>
            </p:nvSpPr>
            <p:spPr>
              <a:xfrm>
                <a:off x="1507450" y="2761527"/>
                <a:ext cx="660612" cy="523220"/>
              </a:xfrm>
              <a:prstGeom prst="rightArrow">
                <a:avLst/>
              </a:prstGeom>
              <a:solidFill>
                <a:schemeClr val="accent2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</p:grpSp>
      </p:grpSp>
      <p:pic>
        <p:nvPicPr>
          <p:cNvPr id="38" name="simplifying-a-mes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675" y="4729974"/>
            <a:ext cx="3496105" cy="1966559"/>
          </a:xfrm>
          <a:prstGeom prst="rect">
            <a:avLst/>
          </a:prstGeom>
          <a:ln w="34925">
            <a:solidFill>
              <a:srgbClr val="FF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</p:pic>
      <p:sp>
        <p:nvSpPr>
          <p:cNvPr id="40" name="Rounded Rectangle 39"/>
          <p:cNvSpPr/>
          <p:nvPr/>
        </p:nvSpPr>
        <p:spPr>
          <a:xfrm>
            <a:off x="6967648" y="748145"/>
            <a:ext cx="5224352" cy="368877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3325074" y="1113936"/>
            <a:ext cx="1946827" cy="3231573"/>
            <a:chOff x="3325074" y="1113936"/>
            <a:chExt cx="1946827" cy="3231573"/>
          </a:xfrm>
        </p:grpSpPr>
        <p:sp>
          <p:nvSpPr>
            <p:cNvPr id="18" name="Rounded Rectangle 17"/>
            <p:cNvSpPr/>
            <p:nvPr/>
          </p:nvSpPr>
          <p:spPr>
            <a:xfrm>
              <a:off x="3406213" y="1113936"/>
              <a:ext cx="1865688" cy="3231573"/>
            </a:xfrm>
            <a:prstGeom prst="roundRect">
              <a:avLst/>
            </a:prstGeom>
            <a:noFill/>
            <a:ln w="47625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8503" y="3261233"/>
              <a:ext cx="18933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Compiler</a:t>
              </a:r>
            </a:p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Layer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564" y="1247185"/>
              <a:ext cx="1644607" cy="1603560"/>
            </a:xfrm>
            <a:prstGeom prst="rect">
              <a:avLst/>
            </a:prstGeom>
          </p:spPr>
        </p:pic>
        <p:sp>
          <p:nvSpPr>
            <p:cNvPr id="42" name="Right Arrow 41"/>
            <p:cNvSpPr/>
            <p:nvPr/>
          </p:nvSpPr>
          <p:spPr>
            <a:xfrm>
              <a:off x="3325074" y="2756331"/>
              <a:ext cx="660612" cy="523220"/>
            </a:xfrm>
            <a:prstGeom prst="rightArrow">
              <a:avLst/>
            </a:prstGeom>
            <a:solidFill>
              <a:schemeClr val="accent2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87080" y="2720193"/>
            <a:ext cx="2025770" cy="633845"/>
            <a:chOff x="4787080" y="2720193"/>
            <a:chExt cx="2025770" cy="633845"/>
          </a:xfrm>
        </p:grpSpPr>
        <p:sp>
          <p:nvSpPr>
            <p:cNvPr id="15" name="Rounded Rectangle 14"/>
            <p:cNvSpPr/>
            <p:nvPr/>
          </p:nvSpPr>
          <p:spPr>
            <a:xfrm>
              <a:off x="5590833" y="2720193"/>
              <a:ext cx="1151054" cy="633845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9869" y="2775505"/>
              <a:ext cx="1292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G-code</a:t>
              </a: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4787080" y="2780312"/>
              <a:ext cx="660612" cy="523220"/>
            </a:xfrm>
            <a:prstGeom prst="rightArrow">
              <a:avLst/>
            </a:prstGeom>
            <a:solidFill>
              <a:schemeClr val="accent2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19085" y="1113936"/>
            <a:ext cx="2073070" cy="3231573"/>
            <a:chOff x="6819085" y="1113936"/>
            <a:chExt cx="2073070" cy="3231573"/>
          </a:xfrm>
        </p:grpSpPr>
        <p:sp>
          <p:nvSpPr>
            <p:cNvPr id="20" name="Rounded Rectangle 19"/>
            <p:cNvSpPr/>
            <p:nvPr/>
          </p:nvSpPr>
          <p:spPr>
            <a:xfrm>
              <a:off x="7026467" y="1113936"/>
              <a:ext cx="1865688" cy="3231573"/>
            </a:xfrm>
            <a:prstGeom prst="roundRect">
              <a:avLst/>
            </a:prstGeom>
            <a:noFill/>
            <a:ln w="47625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84385" y="3261232"/>
              <a:ext cx="18933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Firmware</a:t>
              </a:r>
            </a:p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Layer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43" y="1393566"/>
              <a:ext cx="1395923" cy="1395923"/>
            </a:xfrm>
            <a:prstGeom prst="rect">
              <a:avLst/>
            </a:prstGeom>
          </p:spPr>
        </p:pic>
        <p:sp>
          <p:nvSpPr>
            <p:cNvPr id="44" name="Right Arrow 43"/>
            <p:cNvSpPr/>
            <p:nvPr/>
          </p:nvSpPr>
          <p:spPr>
            <a:xfrm>
              <a:off x="6819085" y="2756331"/>
              <a:ext cx="660612" cy="523220"/>
            </a:xfrm>
            <a:prstGeom prst="rightArrow">
              <a:avLst/>
            </a:prstGeom>
            <a:solidFill>
              <a:schemeClr val="accent2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311876" y="2775505"/>
            <a:ext cx="1809833" cy="634458"/>
            <a:chOff x="8311876" y="2775505"/>
            <a:chExt cx="1809833" cy="634458"/>
          </a:xfrm>
        </p:grpSpPr>
        <p:sp>
          <p:nvSpPr>
            <p:cNvPr id="26" name="TextBox 25"/>
            <p:cNvSpPr txBox="1"/>
            <p:nvPr/>
          </p:nvSpPr>
          <p:spPr>
            <a:xfrm>
              <a:off x="9044403" y="2789489"/>
              <a:ext cx="10773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Signal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8311876" y="2775505"/>
              <a:ext cx="1782123" cy="634458"/>
              <a:chOff x="8311876" y="2775505"/>
              <a:chExt cx="1782123" cy="634458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9062519" y="2776118"/>
                <a:ext cx="1031480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Arrow 44"/>
              <p:cNvSpPr/>
              <p:nvPr/>
            </p:nvSpPr>
            <p:spPr>
              <a:xfrm>
                <a:off x="8311876" y="2775505"/>
                <a:ext cx="660612" cy="523220"/>
              </a:xfrm>
              <a:prstGeom prst="rightArrow">
                <a:avLst/>
              </a:prstGeom>
              <a:solidFill>
                <a:schemeClr val="accent2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10177564" y="1113936"/>
            <a:ext cx="1913973" cy="3231573"/>
            <a:chOff x="10177564" y="1113936"/>
            <a:chExt cx="1913973" cy="3231573"/>
          </a:xfrm>
        </p:grpSpPr>
        <p:sp>
          <p:nvSpPr>
            <p:cNvPr id="22" name="Rounded Rectangle 21"/>
            <p:cNvSpPr/>
            <p:nvPr/>
          </p:nvSpPr>
          <p:spPr>
            <a:xfrm>
              <a:off x="10225849" y="1113936"/>
              <a:ext cx="1865688" cy="3231573"/>
            </a:xfrm>
            <a:prstGeom prst="roundRect">
              <a:avLst/>
            </a:prstGeom>
            <a:noFill/>
            <a:ln w="47625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98139" y="3261231"/>
              <a:ext cx="18933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Hardware</a:t>
              </a:r>
            </a:p>
            <a:p>
              <a:pPr algn="ctr"/>
              <a:r>
                <a:rPr lang="en-US" sz="2800" b="1" dirty="0" smtClean="0">
                  <a:solidFill>
                    <a:schemeClr val="accent4"/>
                  </a:solidFill>
                </a:rPr>
                <a:t>Layer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6908" y="1257610"/>
              <a:ext cx="1740270" cy="1644555"/>
            </a:xfrm>
            <a:prstGeom prst="rect">
              <a:avLst/>
            </a:prstGeom>
          </p:spPr>
        </p:pic>
        <p:sp>
          <p:nvSpPr>
            <p:cNvPr id="46" name="Right Arrow 45"/>
            <p:cNvSpPr/>
            <p:nvPr/>
          </p:nvSpPr>
          <p:spPr>
            <a:xfrm>
              <a:off x="10177564" y="2802121"/>
              <a:ext cx="660612" cy="523220"/>
            </a:xfrm>
            <a:prstGeom prst="rightArrow">
              <a:avLst/>
            </a:prstGeom>
            <a:solidFill>
              <a:schemeClr val="accent2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48" name="Printing video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06619" y="4720239"/>
            <a:ext cx="3564019" cy="2004760"/>
          </a:xfrm>
          <a:prstGeom prst="rect">
            <a:avLst/>
          </a:prstGeom>
          <a:ln w="38100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9" name="Rounded Rectangle 38"/>
          <p:cNvSpPr/>
          <p:nvPr/>
        </p:nvSpPr>
        <p:spPr>
          <a:xfrm>
            <a:off x="0" y="862445"/>
            <a:ext cx="6868861" cy="35744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985686" y="4729974"/>
            <a:ext cx="4098511" cy="1827226"/>
            <a:chOff x="3985686" y="4729974"/>
            <a:chExt cx="4098511" cy="1827226"/>
          </a:xfrm>
        </p:grpSpPr>
        <p:sp>
          <p:nvSpPr>
            <p:cNvPr id="49" name="Rectangle 48"/>
            <p:cNvSpPr/>
            <p:nvPr/>
          </p:nvSpPr>
          <p:spPr>
            <a:xfrm>
              <a:off x="3985686" y="4729974"/>
              <a:ext cx="2952924" cy="707886"/>
            </a:xfrm>
            <a:prstGeom prst="rect">
              <a:avLst/>
            </a:prstGeom>
            <a:ln>
              <a:noFill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sz="4000" b="1" dirty="0" smtClean="0">
                  <a:ln w="19050">
                    <a:solidFill>
                      <a:srgbClr val="C00000"/>
                    </a:solidFill>
                  </a:ln>
                  <a:solidFill>
                    <a:srgbClr val="FF0000"/>
                  </a:solidFill>
                  <a:effectLst>
                    <a:glow rad="101600">
                      <a:srgbClr val="FF0000">
                        <a:alpha val="40000"/>
                      </a:srgbClr>
                    </a:glow>
                  </a:effectLst>
                </a:rPr>
                <a:t>CYBER LAYER</a:t>
              </a:r>
              <a:endParaRPr lang="en-US" sz="4000" b="1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101600">
                    <a:srgbClr val="FF0000">
                      <a:alpha val="40000"/>
                    </a:srgbClr>
                  </a:glo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462308" y="5849314"/>
              <a:ext cx="3621889" cy="707886"/>
            </a:xfrm>
            <a:prstGeom prst="rect">
              <a:avLst/>
            </a:prstGeom>
            <a:ln>
              <a:noFill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sz="4000" b="1" dirty="0" smtClean="0">
                  <a:ln w="19050"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/>
                  </a:solidFill>
                  <a:effectLst>
                    <a:glow rad="101600">
                      <a:schemeClr val="accent6">
                        <a:lumMod val="75000"/>
                        <a:alpha val="40000"/>
                      </a:schemeClr>
                    </a:glow>
                  </a:effectLst>
                </a:rPr>
                <a:t>PHYSICAL LAYER</a:t>
              </a:r>
              <a:endParaRPr lang="en-US" sz="40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glow rad="101600">
                    <a:schemeClr val="accent6">
                      <a:lumMod val="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9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58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video>
              <p:cMediaNode vol="80000" mute="1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</p:childTnLst>
        </p:cTn>
      </p:par>
    </p:tnLst>
    <p:bldLst>
      <p:bldP spid="40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0" y="2709120"/>
            <a:ext cx="12192000" cy="16580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10153" y="-69981"/>
            <a:ext cx="4378186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 w="41275">
                  <a:solidFill>
                    <a:prstClr val="black"/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Talk Outline</a:t>
            </a:r>
            <a:endParaRPr kumimoji="0" lang="en-US" sz="6600" b="1" i="0" u="none" strike="noStrike" kern="1200" cap="none" spc="0" normalizeH="0" baseline="0" noProof="0" dirty="0">
              <a:ln w="41275">
                <a:solidFill>
                  <a:prstClr val="black"/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87880" y="1049234"/>
            <a:ext cx="6306437" cy="1631997"/>
            <a:chOff x="364019" y="1251817"/>
            <a:chExt cx="9589962" cy="2228837"/>
          </a:xfrm>
        </p:grpSpPr>
        <p:grpSp>
          <p:nvGrpSpPr>
            <p:cNvPr id="30" name="Group 29"/>
            <p:cNvGrpSpPr/>
            <p:nvPr/>
          </p:nvGrpSpPr>
          <p:grpSpPr>
            <a:xfrm>
              <a:off x="364019" y="1251817"/>
              <a:ext cx="9589962" cy="2228837"/>
              <a:chOff x="-39700" y="907411"/>
              <a:chExt cx="12346987" cy="359653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26497" y="1113936"/>
                <a:ext cx="186568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358570" y="2720193"/>
                <a:ext cx="730827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5590833" y="2720193"/>
                <a:ext cx="1151054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8787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406213" y="1113936"/>
                <a:ext cx="186568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78502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Compiler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026467" y="1113936"/>
                <a:ext cx="173349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84383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Firmware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0163191" y="1113936"/>
                <a:ext cx="1928346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43939" y="2775506"/>
                <a:ext cx="770241" cy="55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19868" y="2775506"/>
                <a:ext cx="1292982" cy="55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G-code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961640" y="2789489"/>
                <a:ext cx="1077305" cy="55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Signal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692" y="1393565"/>
                <a:ext cx="1494479" cy="145718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036" y="1393565"/>
                <a:ext cx="1454242" cy="140855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143" y="1393566"/>
                <a:ext cx="1395923" cy="1395923"/>
              </a:xfrm>
              <a:prstGeom prst="rect">
                <a:avLst/>
              </a:prstGeom>
            </p:spPr>
          </p:pic>
          <p:sp>
            <p:nvSpPr>
              <p:cNvPr id="22" name="Right Arrow 21"/>
              <p:cNvSpPr/>
              <p:nvPr/>
            </p:nvSpPr>
            <p:spPr>
              <a:xfrm>
                <a:off x="1507450" y="2761527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-39700" y="907411"/>
                <a:ext cx="6868862" cy="357447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955990" y="907411"/>
                <a:ext cx="5351297" cy="3596531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ight Arrow 24"/>
              <p:cNvSpPr/>
              <p:nvPr/>
            </p:nvSpPr>
            <p:spPr>
              <a:xfrm>
                <a:off x="3325074" y="2756331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4787080" y="2780312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6819085" y="2756331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8311876" y="2775505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  <a:effectLst>
                <a:reflection stA="45000" endPos="65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10098947" y="2801748"/>
                <a:ext cx="660612" cy="523219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453720" y="2667429"/>
              <a:ext cx="1237088" cy="56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443" y="1542474"/>
              <a:ext cx="966837" cy="913661"/>
            </a:xfrm>
            <a:prstGeom prst="rect">
              <a:avLst/>
            </a:prstGeom>
          </p:spPr>
        </p:pic>
        <p:sp>
          <p:nvSpPr>
            <p:cNvPr id="33" name="Rounded Rectangle 32"/>
            <p:cNvSpPr/>
            <p:nvPr/>
          </p:nvSpPr>
          <p:spPr>
            <a:xfrm>
              <a:off x="7410431" y="2417500"/>
              <a:ext cx="747228" cy="345246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8363196" y="1462524"/>
            <a:ext cx="38288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" y="2794480"/>
            <a:ext cx="2107285" cy="147152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8" name="Rectangle 37"/>
          <p:cNvSpPr/>
          <p:nvPr/>
        </p:nvSpPr>
        <p:spPr>
          <a:xfrm>
            <a:off x="3163326" y="3019033"/>
            <a:ext cx="9073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Instruction-level Energy Analysis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6249" y="4441421"/>
            <a:ext cx="2482656" cy="949975"/>
            <a:chOff x="1900278" y="1990725"/>
            <a:chExt cx="8477211" cy="2826913"/>
          </a:xfrm>
        </p:grpSpPr>
        <p:sp>
          <p:nvSpPr>
            <p:cNvPr id="39" name="矩形 4"/>
            <p:cNvSpPr/>
            <p:nvPr/>
          </p:nvSpPr>
          <p:spPr>
            <a:xfrm>
              <a:off x="1900278" y="3810177"/>
              <a:ext cx="2514601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Instruction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矩形 13"/>
            <p:cNvSpPr/>
            <p:nvPr/>
          </p:nvSpPr>
          <p:spPr>
            <a:xfrm>
              <a:off x="4624387" y="3810177"/>
              <a:ext cx="2819400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Firmware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矩形 15"/>
            <p:cNvSpPr/>
            <p:nvPr/>
          </p:nvSpPr>
          <p:spPr>
            <a:xfrm>
              <a:off x="7946972" y="3810177"/>
              <a:ext cx="2430517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2" name="组合 21"/>
            <p:cNvGrpSpPr/>
            <p:nvPr/>
          </p:nvGrpSpPr>
          <p:grpSpPr>
            <a:xfrm>
              <a:off x="2338388" y="1990725"/>
              <a:ext cx="1706617" cy="1676400"/>
              <a:chOff x="914400" y="1914420"/>
              <a:chExt cx="1488650" cy="1438380"/>
            </a:xfrm>
          </p:grpSpPr>
          <p:sp>
            <p:nvSpPr>
              <p:cNvPr id="43" name="椭圆 19"/>
              <p:cNvSpPr/>
              <p:nvPr/>
            </p:nvSpPr>
            <p:spPr>
              <a:xfrm>
                <a:off x="914400" y="1914420"/>
                <a:ext cx="1488650" cy="143838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44" name="图片 20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721" y="2285152"/>
                <a:ext cx="1391435" cy="762848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grpSp>
          <p:nvGrpSpPr>
            <p:cNvPr id="45" name="组合 27"/>
            <p:cNvGrpSpPr/>
            <p:nvPr/>
          </p:nvGrpSpPr>
          <p:grpSpPr>
            <a:xfrm>
              <a:off x="5199829" y="1993353"/>
              <a:ext cx="1706617" cy="1676400"/>
              <a:chOff x="3699641" y="1679028"/>
              <a:chExt cx="1706617" cy="1676400"/>
            </a:xfrm>
          </p:grpSpPr>
          <p:sp>
            <p:nvSpPr>
              <p:cNvPr id="46" name="椭圆 23"/>
              <p:cNvSpPr/>
              <p:nvPr/>
            </p:nvSpPr>
            <p:spPr>
              <a:xfrm>
                <a:off x="3699641" y="1679028"/>
                <a:ext cx="1706617" cy="167640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47" name="图片 26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4000"/>
                        </a14:imgEffect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8443" y="1990923"/>
                <a:ext cx="1247113" cy="1057077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48" name="椭圆 29"/>
            <p:cNvSpPr/>
            <p:nvPr/>
          </p:nvSpPr>
          <p:spPr>
            <a:xfrm>
              <a:off x="8232719" y="1990725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4230590" y="2546634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7188434" y="2546633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图片 34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110" y="2148716"/>
              <a:ext cx="1373834" cy="1437255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</p:grpSp>
      <p:sp>
        <p:nvSpPr>
          <p:cNvPr id="53" name="Rectangle 52"/>
          <p:cNvSpPr/>
          <p:nvPr/>
        </p:nvSpPr>
        <p:spPr>
          <a:xfrm>
            <a:off x="2463024" y="4329418"/>
            <a:ext cx="9819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Cross-layered Energy Optimizations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14958" y="5652499"/>
            <a:ext cx="3477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257178" y="5446571"/>
            <a:ext cx="4369908" cy="1098308"/>
            <a:chOff x="1230369" y="3767095"/>
            <a:chExt cx="9950246" cy="2644097"/>
          </a:xfrm>
        </p:grpSpPr>
        <p:sp>
          <p:nvSpPr>
            <p:cNvPr id="55" name="Rectangle 54"/>
            <p:cNvSpPr/>
            <p:nvPr/>
          </p:nvSpPr>
          <p:spPr>
            <a:xfrm>
              <a:off x="1423000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44956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53213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175169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1672936" y="4769427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72936" y="4769427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065318" y="4769426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33263" y="6078681"/>
              <a:ext cx="114244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1919146" y="5020085"/>
              <a:ext cx="10391" cy="108457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19146" y="5020085"/>
              <a:ext cx="89679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815382" y="4988913"/>
              <a:ext cx="0" cy="89298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165356" y="5881893"/>
              <a:ext cx="65002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175746" y="5268191"/>
              <a:ext cx="10391" cy="61370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186137" y="5268191"/>
              <a:ext cx="48937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657075" y="5268191"/>
              <a:ext cx="0" cy="44571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407816" y="5713907"/>
              <a:ext cx="249259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425723" y="5415281"/>
              <a:ext cx="0" cy="29418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346292" y="4769426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346292" y="5108863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346290" y="5448301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346290" y="5775479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346290" y="6114279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5749063" y="4769426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4346290" y="5108863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727708" y="5435403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4346290" y="5774841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553213" y="4488873"/>
              <a:ext cx="2005446" cy="192231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553213" y="4488873"/>
              <a:ext cx="2005446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7" idx="1"/>
              <a:endCxn id="57" idx="0"/>
            </p:cNvCxnSpPr>
            <p:nvPr/>
          </p:nvCxnSpPr>
          <p:spPr>
            <a:xfrm flipV="1">
              <a:off x="6553213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57" idx="1"/>
              <a:endCxn id="57" idx="2"/>
            </p:cNvCxnSpPr>
            <p:nvPr/>
          </p:nvCxnSpPr>
          <p:spPr>
            <a:xfrm>
              <a:off x="6553213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7" idx="3"/>
              <a:endCxn id="57" idx="2"/>
            </p:cNvCxnSpPr>
            <p:nvPr/>
          </p:nvCxnSpPr>
          <p:spPr>
            <a:xfrm flipH="1">
              <a:off x="7555936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7" idx="3"/>
              <a:endCxn id="57" idx="0"/>
            </p:cNvCxnSpPr>
            <p:nvPr/>
          </p:nvCxnSpPr>
          <p:spPr>
            <a:xfrm flipH="1" flipV="1">
              <a:off x="7555936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9175169" y="4488873"/>
              <a:ext cx="1371604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791679" y="4517541"/>
              <a:ext cx="1371604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9193927" y="4539508"/>
              <a:ext cx="618515" cy="130403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9754164" y="4539508"/>
              <a:ext cx="945297" cy="18716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9193927" y="5872210"/>
              <a:ext cx="560238" cy="5389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0726724" y="4539507"/>
              <a:ext cx="380286" cy="42994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10477481" y="4988913"/>
              <a:ext cx="648288" cy="13495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230369" y="3767095"/>
              <a:ext cx="2791617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Square Circles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490213" y="3793837"/>
              <a:ext cx="1153303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Lines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054573" y="3768693"/>
              <a:ext cx="1153303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Grid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01270" y="3767097"/>
              <a:ext cx="1873452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Triangles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1" y="-10390"/>
            <a:ext cx="12192000" cy="6868390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9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8717" y="994472"/>
            <a:ext cx="7894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/>
                </a:solidFill>
              </a:rPr>
              <a:t>G-code Instructions </a:t>
            </a:r>
            <a:r>
              <a:rPr lang="en-US" sz="4800" dirty="0" smtClean="0">
                <a:solidFill>
                  <a:schemeClr val="bg1"/>
                </a:solidFill>
              </a:rPr>
              <a:t>- Overview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7562" y="2644754"/>
            <a:ext cx="54281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Types of G-codes: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accent2"/>
                </a:solidFill>
              </a:rPr>
              <a:t>G0-Type (Align Instructions):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Speed: 7200 mm/min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G1-Type (Material Extrusion Instructions):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Speed: 1200 – 8600 mm/min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C-Type (Control Instructions):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-   Heater, Fan controls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n>
                  <a:solidFill>
                    <a:schemeClr val="dk1"/>
                  </a:solidFill>
                </a:ln>
                <a:solidFill>
                  <a:prstClr val="white"/>
                </a:solidFill>
                <a:latin typeface="+mn-lt"/>
              </a:rPr>
              <a:t>Instruction Level Energy Analysis (1/5)</a:t>
            </a:r>
            <a:endParaRPr kumimoji="0" lang="en-US" sz="3600" b="1" i="0" u="none" strike="noStrike" kern="1200" cap="none" spc="0" normalizeH="0" baseline="0" noProof="0" dirty="0">
              <a:ln>
                <a:solidFill>
                  <a:schemeClr val="dk1"/>
                </a:solidFill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463" y="2071796"/>
            <a:ext cx="6230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Instruction Distribution in a typical G-code file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52885"/>
              </p:ext>
            </p:extLst>
          </p:nvPr>
        </p:nvGraphicFramePr>
        <p:xfrm>
          <a:off x="258620" y="2644754"/>
          <a:ext cx="5905859" cy="3495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617">
                  <a:extLst>
                    <a:ext uri="{9D8B030D-6E8A-4147-A177-3AD203B41FA5}">
                      <a16:colId xmlns:a16="http://schemas.microsoft.com/office/drawing/2014/main" xmlns="" val="1150356374"/>
                    </a:ext>
                  </a:extLst>
                </a:gridCol>
                <a:gridCol w="1367341">
                  <a:extLst>
                    <a:ext uri="{9D8B030D-6E8A-4147-A177-3AD203B41FA5}">
                      <a16:colId xmlns:a16="http://schemas.microsoft.com/office/drawing/2014/main" xmlns="" val="2875070450"/>
                    </a:ext>
                  </a:extLst>
                </a:gridCol>
                <a:gridCol w="1256901">
                  <a:extLst>
                    <a:ext uri="{9D8B030D-6E8A-4147-A177-3AD203B41FA5}">
                      <a16:colId xmlns:a16="http://schemas.microsoft.com/office/drawing/2014/main" xmlns="" val="1068854229"/>
                    </a:ext>
                  </a:extLst>
                </a:gridCol>
              </a:tblGrid>
              <a:tr h="69901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Instruction</a:t>
                      </a:r>
                      <a:r>
                        <a:rPr lang="en-US" sz="2800" baseline="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 Category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Count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%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96113598"/>
                  </a:ext>
                </a:extLst>
              </a:tr>
              <a:tr h="69901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G0-Type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36184</a:t>
                      </a:r>
                      <a:endParaRPr 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13.86%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0533267"/>
                  </a:ext>
                </a:extLst>
              </a:tr>
              <a:tr h="69901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G1-Type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224837</a:t>
                      </a:r>
                      <a:endParaRPr 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86.13%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219"/>
                  </a:ext>
                </a:extLst>
              </a:tr>
              <a:tr h="69901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C-Type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0.001%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1082841"/>
                  </a:ext>
                </a:extLst>
              </a:tr>
              <a:tr h="69901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28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261026</a:t>
                      </a:r>
                      <a:endParaRPr lang="en-US" sz="28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US" sz="28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4692706"/>
                  </a:ext>
                </a:extLst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5025737" y="2779789"/>
            <a:ext cx="1070263" cy="3360040"/>
          </a:xfrm>
          <a:prstGeom prst="roundRect">
            <a:avLst/>
          </a:prstGeom>
          <a:noFill/>
          <a:ln w="69850">
            <a:solidFill>
              <a:srgbClr val="FF0000"/>
            </a:solidFill>
            <a:prstDash val="dash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1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52009"/>
              </p:ext>
            </p:extLst>
          </p:nvPr>
        </p:nvGraphicFramePr>
        <p:xfrm>
          <a:off x="6425605" y="1843163"/>
          <a:ext cx="5408064" cy="4894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7456">
                  <a:extLst>
                    <a:ext uri="{9D8B030D-6E8A-4147-A177-3AD203B41FA5}">
                      <a16:colId xmlns:a16="http://schemas.microsoft.com/office/drawing/2014/main" xmlns="" val="2150484526"/>
                    </a:ext>
                  </a:extLst>
                </a:gridCol>
                <a:gridCol w="1590608">
                  <a:extLst>
                    <a:ext uri="{9D8B030D-6E8A-4147-A177-3AD203B41FA5}">
                      <a16:colId xmlns:a16="http://schemas.microsoft.com/office/drawing/2014/main" xmlns="" val="3117145004"/>
                    </a:ext>
                  </a:extLst>
                </a:gridCol>
              </a:tblGrid>
              <a:tr h="7626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Instruction</a:t>
                      </a:r>
                      <a:r>
                        <a:rPr lang="en-US" sz="2800" baseline="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 Category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Avg.</a:t>
                      </a:r>
                      <a:r>
                        <a:rPr lang="en-US" sz="2800" baseline="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 Pwr. (W)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0887064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G0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7200 mm/min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21.30</a:t>
                      </a:r>
                      <a:endParaRPr 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8445419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G1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1200 mm/min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37.90</a:t>
                      </a:r>
                      <a:endParaRPr 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4364147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G1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3600 mm/min</a:t>
                      </a:r>
                      <a:endParaRPr lang="en-US" sz="240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39.94</a:t>
                      </a:r>
                      <a:endParaRPr lang="en-US" sz="2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0121828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G1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5200 mm/min</a:t>
                      </a:r>
                      <a:endParaRPr lang="en-US" sz="240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40.38</a:t>
                      </a:r>
                      <a:endParaRPr lang="en-US" sz="2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3531207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G1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8600 mm/min</a:t>
                      </a:r>
                      <a:endParaRPr lang="en-US" sz="240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42.06</a:t>
                      </a:r>
                      <a:endParaRPr lang="en-US" sz="2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2629148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M109: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Heater Temp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31.19</a:t>
                      </a:r>
                      <a:endParaRPr 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4509718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M106: Fan on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3.61</a:t>
                      </a:r>
                      <a:endParaRPr lang="en-US" sz="2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195414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0868432" y="2812149"/>
            <a:ext cx="988812" cy="3925056"/>
          </a:xfrm>
          <a:prstGeom prst="roundRect">
            <a:avLst/>
          </a:prstGeom>
          <a:noFill/>
          <a:ln w="69850">
            <a:solidFill>
              <a:srgbClr val="FF0000"/>
            </a:solidFill>
            <a:prstDash val="dash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n>
                  <a:solidFill>
                    <a:schemeClr val="dk1"/>
                  </a:solidFill>
                </a:ln>
                <a:solidFill>
                  <a:prstClr val="white"/>
                </a:solidFill>
                <a:latin typeface="+mn-lt"/>
              </a:rPr>
              <a:t>Instruction Level Energy Analysis (2/5)</a:t>
            </a:r>
            <a:endParaRPr kumimoji="0" lang="en-US" sz="3600" b="1" i="0" u="none" strike="noStrike" kern="1200" cap="none" spc="0" normalizeH="0" baseline="0" noProof="0" dirty="0">
              <a:ln>
                <a:solidFill>
                  <a:schemeClr val="dk1"/>
                </a:solidFill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652" y="1335357"/>
            <a:ext cx="4244894" cy="3818534"/>
            <a:chOff x="62652" y="1335357"/>
            <a:chExt cx="4244894" cy="3818534"/>
          </a:xfrm>
        </p:grpSpPr>
        <p:sp>
          <p:nvSpPr>
            <p:cNvPr id="10" name="TextBox 9"/>
            <p:cNvSpPr txBox="1"/>
            <p:nvPr/>
          </p:nvSpPr>
          <p:spPr>
            <a:xfrm>
              <a:off x="62652" y="1335357"/>
              <a:ext cx="42448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2"/>
                  </a:solidFill>
                </a:rPr>
                <a:t>Experimental Setup to measure G-code Power Consumption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88" y="2342585"/>
              <a:ext cx="4025899" cy="2811306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16" name="TextBox 15"/>
          <p:cNvSpPr txBox="1"/>
          <p:nvPr/>
        </p:nvSpPr>
        <p:spPr>
          <a:xfrm>
            <a:off x="4401213" y="2831936"/>
            <a:ext cx="14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G0-Type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5999229" y="2838014"/>
            <a:ext cx="329605" cy="508418"/>
          </a:xfrm>
          <a:prstGeom prst="leftBrace">
            <a:avLst>
              <a:gd name="adj1" fmla="val 49515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/>
          <p:cNvSpPr/>
          <p:nvPr/>
        </p:nvSpPr>
        <p:spPr>
          <a:xfrm>
            <a:off x="6016547" y="3411793"/>
            <a:ext cx="329605" cy="2164549"/>
          </a:xfrm>
          <a:prstGeom prst="leftBrace">
            <a:avLst>
              <a:gd name="adj1" fmla="val 49515"/>
              <a:gd name="adj2" fmla="val 5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6060308" y="5685764"/>
            <a:ext cx="329605" cy="1051441"/>
          </a:xfrm>
          <a:prstGeom prst="leftBrace">
            <a:avLst>
              <a:gd name="adj1" fmla="val 49515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01213" y="3766948"/>
            <a:ext cx="14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G1-Type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65520" y="5793436"/>
            <a:ext cx="1173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</a:t>
            </a:r>
            <a:r>
              <a:rPr lang="en-US" sz="2800" dirty="0" smtClean="0">
                <a:solidFill>
                  <a:schemeClr val="accent1"/>
                </a:solidFill>
              </a:rPr>
              <a:t>-Type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64031" y="1011051"/>
            <a:ext cx="5759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Infinite Looping Individual Instructions to Obtain Avg. Power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19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9" grpId="0" animBg="1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14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mc:AlternateContent xmlns:mc="http://schemas.openxmlformats.org/markup-compatibility/2006"><mc:Choice xmlns:a14="http://schemas.microsoft.com/office/drawing/2010/main" Requires="a14"><p:sp><p:nvSpPr><p:cNvPr id="5" name="TextBox 4"/><p:cNvSpPr txBox="1"/><p:nvPr/></p:nvSpPr><p:spPr><a:xfrm><a:off x="558143" y="2107902"/><a:ext cx="6079293" cy="521810"/></a:xfrm><a:prstGeom prst="rect"><a:avLst/></a:prstGeom><a:noFill/></p:spPr><p:txBody><a:bodyPr wrap="none" lIns="0" tIns="0" rIns="0" bIns="0" rtlCol="0"><a:spAutoFit/></a:bodyPr><a:lstStyle/><a:p><a14:m><m:oMathPara xmlns:m="http://schemas.openxmlformats.org/officeDocument/2006/math"><m:oMathParaPr><m:jc m:val="centerGroup"/></m:oMathParaPr><m:oMath xmlns:m="http://schemas.openxmlformats.org/officeDocument/2006/math"><m:r><a:rPr lang="en-US" sz="2800" b="0" i="1" smtClean="0"><a:solidFill><a:schemeClr val="bg1"/></a:solidFill><a:latin typeface="Cambria Math" charset="0"/></a:rPr><m:t>𝐷𝑖𝑠𝑡</m:t></m:r><m:r><a:rPr lang="en-US" sz="2800" b="0" i="1" baseline="-25000" smtClean="0"><a:solidFill><a:schemeClr val="bg1"/></a:solidFill><a:latin typeface="Cambria Math" charset="0"/></a:rPr><m:t>𝑖𝑛𝑠𝑡𝑟</m:t></m:r><m:r><a:rPr lang="en-US" sz="2800" b="0" i="1" smtClean="0"><a:solidFill><a:schemeClr val="bg1"/></a:solidFill><a:latin typeface="Cambria Math" charset="0"/></a:rPr><m:t>= </m:t></m:r><m:rad><m:radPr><m:degHide m:val="on"/><m:ctrlPr><a:rPr lang="en-US" sz="2800" b="0" i="1" smtClean="0"><a:solidFill><a:schemeClr val="bg1"/></a:solidFill><a:latin typeface="Cambria Math" charset="0"/></a:rPr></m:ctrlPr></m:radPr><m:deg/><m:e><m:sSup><m:sSupPr><m:ctrlPr><a:rPr lang="en-US" sz="2800" b="0" i="1" smtClean="0"><a:solidFill><a:schemeClr val="bg1"/></a:solidFill><a:latin typeface="Cambria Math" charset="0"/></a:rPr></m:ctrlPr></m:sSupPr><m:e><m:r><a:rPr lang="en-US" sz="2800" b="0" i="1" smtClean="0"><a:solidFill><a:schemeClr val="bg1"/></a:solidFill><a:latin typeface="Cambria Math" charset="0"/></a:rPr><m:t>(</m:t></m:r><m:r><a:rPr lang="en-US" sz="2800" b="0" i="1" smtClean="0"><a:solidFill><a:schemeClr val="bg1"/></a:solidFill><a:latin typeface="Cambria Math" charset="0"/></a:rPr><m:t>𝑋</m:t></m:r><m:r><a:rPr lang="en-US" sz="2800" b="0" i="1" smtClean="0"><a:solidFill><a:schemeClr val="bg1"/></a:solidFill><a:latin typeface="Cambria Math" charset="0"/></a:rPr><m:t>−</m:t></m:r><m:r><a:rPr lang="en-US" sz="2800" b="0" i="1" smtClean="0"><a:solidFill><a:schemeClr val="bg1"/></a:solidFill><a:latin typeface="Cambria Math" charset="0"/></a:rPr><m:t>𝑋𝑝𝑟𝑒𝑣</m:t></m:r><m:r><a:rPr lang="en-US" sz="2800" b="0" i="1" smtClean="0"><a:solidFill><a:schemeClr val="bg1"/></a:solidFill><a:latin typeface="Cambria Math" charset="0"/></a:rPr><m:t>)</m:t></m:r></m:e><m:sup><m:r><a:rPr lang="en-US" sz="2800" b="0" i="1" smtClean="0"><a:solidFill><a:schemeClr val="bg1"/></a:solidFill><a:latin typeface="Cambria Math" charset="0"/></a:rPr><m:t>2</m:t></m:r></m:sup></m:sSup><m:r><a:rPr lang="en-US" sz="2800" b="0" i="1" smtClean="0"><a:solidFill><a:schemeClr val="bg1"/></a:solidFill><a:latin typeface="Cambria Math" charset="0"/></a:rPr><m:t>+</m:t></m:r><m:sSup><m:sSupPr><m:ctrlPr><a:rPr lang="en-US" sz="2800" b="0" i="1" smtClean="0"><a:solidFill><a:schemeClr val="bg1"/></a:solidFill><a:latin typeface="Cambria Math" charset="0"/></a:rPr></m:ctrlPr></m:sSupPr><m:e><m:r><a:rPr lang="en-US" sz="2800" b="0" i="1" smtClean="0"><a:solidFill><a:schemeClr val="bg1"/></a:solidFill><a:latin typeface="Cambria Math" charset="0"/></a:rPr><m:t>(</m:t></m:r><m:r><a:rPr lang="en-US" sz="2800" b="0" i="1" smtClean="0"><a:solidFill><a:schemeClr val="bg1"/></a:solidFill><a:latin typeface="Cambria Math" charset="0"/></a:rPr><m:t>𝑌</m:t></m:r><m:r><a:rPr lang="en-US" sz="2800" b="0" i="1" smtClean="0"><a:solidFill><a:schemeClr val="bg1"/></a:solidFill><a:latin typeface="Cambria Math" charset="0"/></a:rPr><m:t>−</m:t></m:r><m:r><a:rPr lang="en-US" sz="2800" b="0" i="1" smtClean="0"><a:solidFill><a:schemeClr val="bg1"/></a:solidFill><a:latin typeface="Cambria Math" charset="0"/></a:rPr><m:t>𝑌𝑝𝑟𝑒𝑣</m:t></m:r><m:r><a:rPr lang="en-US" sz="2800" b="0" i="1" smtClean="0"><a:solidFill><a:schemeClr val="bg1"/></a:solidFill><a:latin typeface="Cambria Math" charset="0"/></a:rPr><m:t>)</m:t></m:r></m:e><m:sup><m:r><a:rPr lang="en-US" sz="2800" b="0" i="1" smtClean="0"><a:solidFill><a:schemeClr val="bg1"/></a:solidFill><a:latin typeface="Cambria Math" charset="0"/></a:rPr><m:t>2</m:t></m:r></m:sup></m:sSup></m:e></m:rad></m:oMath></m:oMathPara></a14:m><a:endParaRPr lang="en-US" sz="2800" dirty="0"><a:solidFill><a:schemeClr val="bg1"/></a:solidFill></a:endParaRPr></a:p></p:txBody></p:sp></mc:Choice><mc:Fallback><p:sp><p:nvSpPr><p:cNvPr id="5" name="TextBox 4"/><p:cNvSpPr txBox="1"><a:spLocks noRot="1" noChangeAspect="1" noMove="1" noResize="1" noEditPoints="1" noAdjustHandles="1" noChangeArrowheads="1" noChangeShapeType="1" noTextEdit="1"/></p:cNvSpPr><p:nvPr/></p:nvSpPr><p:spPr><a:xfrm><a:off x="558143" y="2107902"/><a:ext cx="6079293" cy="521810"/></a:xfrm><a:prstGeom prst="rect"><a:avLst/></a:prstGeom><a:blipFill rotWithShape="0"><a:blip r:embed="rId2"/><a:stretch><a:fillRect b="-8235"/></a:stretch></a:blipFill></p:spPr><p:txBody><a:bodyPr/><a:lstStyle/><a:p><a:r><a:rPr lang="en-US"><a:noFill/></a:rPr><a:t> </a:t></a:r></a:p></p:txBody></p:sp></mc:Fallback></mc:AlternateContent><mc:AlternateContent xmlns:mc="http://schemas.openxmlformats.org/markup-compatibility/2006"><mc:Choice xmlns:a14="http://schemas.microsoft.com/office/drawing/2010/main" Requires="a14"><p:sp><p:nvSpPr><p:cNvPr id="6" name="TextBox 5"/><p:cNvSpPr txBox="1"/><p:nvPr/></p:nvSpPr><p:spPr><a:xfrm><a:off x="558143" y="3224580"/><a:ext cx="6951005" cy="879151"/></a:xfrm><a:prstGeom prst="rect"><a:avLst/></a:prstGeom><a:noFill/></p:spPr><p:txBody><a:bodyPr wrap="none" lIns="0" tIns="0" rIns="0" bIns="0" rtlCol="0"><a:spAutoFit/></a:bodyPr><a:lstStyle/><a:p><a14:m><m:oMathPara xmlns:m="http://schemas.openxmlformats.org/officeDocument/2006/math"><m:oMathParaPr><m:jc m:val="centerGroup"/></m:oMathParaPr><m:oMath xmlns:m="http://schemas.openxmlformats.org/officeDocument/2006/math"><m:r><a:rPr lang="en-US" sz="2800" b="0" i="1" smtClean="0"><a:solidFill><a:schemeClr val="bg1"/></a:solidFill><a:latin typeface="Cambria Math" charset="0"/></a:rPr><m:t>𝐸</m:t></m:r><m:r><a:rPr lang="en-US" sz="2800" b="0" i="1" baseline="-25000" smtClean="0"><a:solidFill><a:schemeClr val="bg1"/></a:solidFill><a:latin typeface="Cambria Math" charset="0"/></a:rPr><m:t>𝑖𝑛𝑠𝑡𝑟</m:t></m:r><m:r><a:rPr lang="en-US" sz="2800" b="0" i="1" smtClean="0"><a:solidFill><a:schemeClr val="bg1"/></a:solidFill><a:latin typeface="Cambria Math" charset="0"/></a:rPr><m:t>=</m:t></m:r><m:r><a:rPr lang="en-US" sz="2800" b="0" i="1" smtClean="0"><a:solidFill><a:schemeClr val="bg1"/></a:solidFill><a:latin typeface="Cambria Math" charset="0"/></a:rPr><m:t>𝑃𝑖</m:t></m:r><m:r><a:rPr lang="en-US" sz="2800" b="0" i="1" baseline="-25000" smtClean="0"><a:solidFill><a:schemeClr val="bg1"/></a:solidFill><a:latin typeface="Cambria Math" charset="0"/></a:rPr><m:t>𝑛𝑠𝑡𝑟</m:t></m:r><m:r><a:rPr lang="en-US" sz="2800" b="0" i="1" smtClean="0"><a:solidFill><a:schemeClr val="bg1"/></a:solidFill><a:latin typeface="Cambria Math" charset="0"/></a:rPr><m:t> ∗</m:t></m:r><m:r><a:rPr lang="en-US" sz="2800" b="0" i="1" smtClean="0"><a:solidFill><a:schemeClr val="bg1"/></a:solidFill><a:latin typeface="Cambria Math" charset="0"/></a:rPr><m:t>𝑇𝑖𝑛</m:t></m:r><m:r><a:rPr lang="en-US" sz="2800" b="0" i="1" baseline="-25000" smtClean="0"><a:solidFill><a:schemeClr val="bg1"/></a:solidFill><a:latin typeface="Cambria Math" charset="0"/></a:rPr><m:t>𝑠𝑡𝑟</m:t></m:r><m:r><a:rPr lang="en-US" sz="2800" b="0" i="1" smtClean="0"><a:solidFill><a:schemeClr val="bg1"/></a:solidFill><a:latin typeface="Cambria Math" charset="0"/></a:rPr><m:t>= </m:t></m:r><m:f><m:fPr><m:ctrlPr><a:rPr lang="mr-IN" sz="2800" b="0" i="1" smtClean="0"><a:solidFill><a:schemeClr val="bg1"/></a:solidFill><a:latin typeface="Cambria Math" charset="0"/></a:rPr></m:ctrlPr></m:fPr><m:num><m:r><a:rPr lang="en-US" sz="2800" b="0" i="1" smtClean="0"><a:solidFill><a:schemeClr val="bg1"/></a:solidFill><a:latin typeface="Cambria Math" charset="0"/></a:rPr><m:t>𝐼</m:t></m:r><m:r><a:rPr lang="en-US" sz="2800" b="0" i="1" baseline="-25000" smtClean="0"><a:solidFill><a:schemeClr val="bg1"/></a:solidFill><a:latin typeface="Cambria Math" charset="0"/></a:rPr><m:t>𝑖𝑛𝑠𝑡𝑟</m:t></m:r><m:r><a:rPr lang="en-US" sz="2800" b="0" i="1" smtClean="0"><a:solidFill><a:schemeClr val="bg1"/></a:solidFill><a:latin typeface="Cambria Math" charset="0"/></a:rPr><m:t> ∗</m:t></m:r><m:r><a:rPr lang="en-US" sz="2800" b="0" i="1" smtClean="0"><a:solidFill><a:schemeClr val="bg1"/></a:solidFill><a:latin typeface="Cambria Math" charset="0"/></a:rPr><m:t>𝑉𝑐𝑐</m:t></m:r><m:r><a:rPr lang="en-US" sz="2800" b="0" i="1" smtClean="0"><a:solidFill><a:schemeClr val="bg1"/></a:solidFill><a:latin typeface="Cambria Math" charset="0"/></a:rPr><m:t> ∗</m:t></m:r><m:r><a:rPr lang="en-US" sz="2800" b="0" i="1" smtClean="0"><a:solidFill><a:schemeClr val="bg1"/></a:solidFill><a:latin typeface="Cambria Math" charset="0"/></a:rPr><m:t>𝐷𝑖𝑠𝑡𝑖𝑛</m:t></m:r><m:r><a:rPr lang="en-US" sz="2800" b="0" i="1" baseline="-25000" smtClean="0"><a:solidFill><a:schemeClr val="bg1"/></a:solidFill><a:latin typeface="Cambria Math" charset="0"/></a:rPr><m:t>𝑠𝑡𝑟</m:t></m:r></m:num><m:den><m:r><a:rPr lang="en-US" sz="2800" b="0" i="1" smtClean="0"><a:solidFill><a:schemeClr val="bg1"/></a:solidFill><a:latin typeface="Cambria Math" charset="0"/></a:rPr><m:t>𝑆𝑝𝑒𝑒𝑑</m:t></m:r><m:r><a:rPr lang="en-US" sz="2800" b="0" i="1" baseline="-25000" smtClean="0"><a:solidFill><a:schemeClr val="bg1"/></a:solidFill><a:latin typeface="Cambria Math" charset="0"/></a:rPr><m:t>𝑖𝑛𝑠𝑡𝑟</m:t></m:r></m:den></m:f></m:oMath></m:oMathPara></a14:m><a:endParaRPr lang="en-US" sz="2800" dirty="0"><a:solidFill><a:schemeClr val="bg1"/></a:solidFill></a:endParaRPr></a:p></p:txBody></p:sp></mc:Choice><mc:Fallback><p:sp><p:nvSpPr><p:cNvPr id="6" name="TextBox 5"/><p:cNvSpPr txBox="1"><a:spLocks noRot="1" noChangeAspect="1" noMove="1" noResize="1" noEditPoints="1" noAdjustHandles="1" noChangeArrowheads="1" noChangeShapeType="1" noTextEdit="1"/></p:cNvSpPr><p:nvPr/></p:nvSpPr><p:spPr><a:xfrm><a:off x="558143" y="3224580"/><a:ext cx="6951005" cy="879151"/></a:xfrm><a:prstGeom prst="rect"><a:avLst/></a:prstGeom><a:blipFill rotWithShape="0"><a:blip r:embed="rId3"/><a:stretch><a:fillRect b="-1389"/></a:stretch></a:blipFill></p:spPr><p:txBody><a:bodyPr/><a:lstStyle/><a:p><a:r><a:rPr lang="en-US"><a:noFill/></a:rPr><a:t> </a:t></a:r></a:p></p:txBody></p:sp></mc:Fallback></mc:AlternateContent><p:sp><p:nvSpPr><p:cNvPr id="8" name="Title 1"/><p:cNvSpPr><a:spLocks noGrp="1"/></p:cNvSpPr><p:nvPr/></p:nvSpPr><p:spPr><a:xfrm><a:off x="0" y="0"/><a:ext cx="12192000" cy="748145"/></a:xfrm><a:prstGeom prst="rect"><a:avLst/></a:prstGeom><a:solidFill><a:schemeClr val="accent2"><a:lumMod val="75000"/></a:schemeClr></a:solidFill></p:spPr><p:txBody><a:bodyPr vert="horz" lIns="91440" tIns="45720" rIns="91440" bIns="45720" rtlCol="0" anchor="ctr"><a:normAutofit/></a:bodyPr><a:lstStyle><a:lvl1pPr algn="ctr" defTabSz="914400" rtl="0" eaLnBrk="1" latinLnBrk="0" hangingPunct="1"><a:lnSpc><a:spcPct val="90000"/></a:lnSpc><a:spcBef><a:spcPct val="0"/></a:spcBef><a:buNone/><a:defRPr sz="3600" kern="1200"><a:solidFill><a:schemeClr val="bg1"/></a:solidFill><a:latin typeface="+mj-lt"/><a:ea typeface="+mj-ea"/><a:cs typeface="+mj-cs"/></a:defRPr></a:lvl1pPr></a:lstStyle><a:p><a:pPr marL="0" marR="0" lvl="0" indent="0" algn="ctr" defTabSz="914400" rtl="0" eaLnBrk="1" fontAlgn="auto" latinLnBrk="0" hangingPunct="1"><a:lnSpc><a:spcPct val="90000"/></a:lnSpc><a:spcBef><a:spcPct val="0"/></a:spcBef><a:spcAft><a:spcPts val="0"/></a:spcAft><a:buClrTx/><a:buSzTx/><a:buFontTx/><a:buNone/><a:tabLst/><a:defRPr/></a:pPr><a:r><a:rPr lang="en-US" b="1" dirty="0" smtClean="0"><a:ln><a:solidFill><a:schemeClr val="dk1"/></a:solidFill></a:ln><a:solidFill><a:prstClr val="white"/></a:solidFill><a:latin typeface="+mn-lt"/></a:rPr><a:t>Instruction Level Energy Analysis </a:t></a:r><a:r><a:rPr lang="en-US" b="1" dirty="0" smtClean="0"><a:ln><a:solidFill><a:schemeClr val="dk1"/></a:solidFill></a:ln><a:solidFill><a:prstClr val="white"/></a:solidFill><a:latin typeface="+mn-lt"/></a:rPr><a:t>(3/5</a:t></a:r><a:r><a:rPr lang="en-US" b="1" dirty="0" smtClean="0"><a:ln><a:solidFill><a:schemeClr val="dk1"/></a:solidFill></a:ln><a:solidFill><a:prstClr val="white"/></a:solidFill><a:latin typeface="+mn-lt"/></a:rPr><a:t>)</a:t></a:r><a:endParaRPr kumimoji="0" lang="en-US" sz="3600" b="1" i="0" u="none" strike="noStrike" kern="1200" cap="none" spc="0" normalizeH="0" baseline="0" noProof="0" dirty="0"><a:ln><a:solidFill><a:schemeClr val="dk1"/></a:solidFill></a:ln><a:solidFill><a:prstClr val="white"/></a:solidFill><a:effectLst/><a:uLnTx/><a:uFillTx/><a:latin typeface="+mn-lt"/><a:ea typeface="+mj-ea"/><a:cs typeface="+mj-cs"/></a:endParaRPr></a:p></p:txBody></p:sp><p:grpSp><p:nvGrpSpPr><p:cNvPr id="18" name="Group 17"/><p:cNvGrpSpPr/><p:nvPr/></p:nvGrpSpPr><p:grpSpPr><a:xfrm><a:off x="756066" y="1026504"/><a:ext cx="11435934" cy="486530"/><a:chOff x="756066" y="1026504"/><a:chExt cx="11435934" cy="486530"/></a:xfrm></p:grpSpPr><mc:AlternateContent xmlns:mc="http://schemas.openxmlformats.org/markup-compatibility/2006"><mc:Choice xmlns:a14="http://schemas.microsoft.com/office/drawing/2010/main" Requires="a14"><p:sp><p:nvSpPr><p:cNvPr id="4" name="TextBox 3"/><p:cNvSpPr txBox="1"/><p:nvPr/></p:nvSpPr><p:spPr><a:xfrm><a:off x="756066" y="1092085"/><a:ext cx="4484496" cy="420949"/></a:xfrm><a:prstGeom prst="rect"><a:avLst/></a:prstGeom><a:noFill/></p:spPr><p:txBody><a:bodyPr wrap="none" lIns="0" tIns="0" rIns="0" bIns="0" rtlCol="0"><a:spAutoFit/></a:bodyPr><a:lstStyle/><a:p><a14:m><m:oMathPara xmlns:m="http://schemas.openxmlformats.org/officeDocument/2006/math"><m:oMathParaPr><m:jc m:val="centerGroup"/></m:oMathParaPr><m:oMath xmlns:m="http://schemas.openxmlformats.org/officeDocument/2006/math"><m:r><a:rPr lang="en-US" sz="2800" b="0" i="1" smtClean="0"><a:solidFill><a:schemeClr val="bg1"/></a:solidFill><a:latin typeface="Cambria Math" charset="0"/></a:rPr><m:t>𝐼</m:t></m:r><m:r><a:rPr lang="en-US" sz="2800" b="0" i="1" baseline="-25000" smtClean="0"><a:solidFill><a:schemeClr val="bg1"/></a:solidFill><a:latin typeface="Cambria Math" charset="0"/></a:rPr><m:t>𝑖𝑛𝑠𝑡𝑟</m:t></m:r><m:r><a:rPr lang="en-US" sz="2800" b="0" i="1" smtClean="0"><a:solidFill><a:schemeClr val="bg1"/></a:solidFill><a:latin typeface="Cambria Math" charset="0"/></a:rPr><m:t>=</m:t></m:r><m:r><a:rPr lang="en-US" sz="2800" b="0" i="1" smtClean="0"><a:solidFill><a:schemeClr val="bg1"/></a:solidFill><a:latin typeface="Cambria Math" charset="0"/></a:rPr><m:t>𝐼𝑚</m:t></m:r><m:r><a:rPr lang="en-US" sz="2800" b="0" i="1" baseline="30000" smtClean="0"><a:solidFill><a:schemeClr val="bg1"/></a:solidFill><a:latin typeface="Cambria Math" charset="0"/></a:rPr><m:t>𝑜𝑡𝑜𝑟𝑠</m:t></m:r><m:r><a:rPr lang="en-US" sz="2800" b="0" i="1" smtClean="0"><a:solidFill><a:schemeClr val="bg1"/></a:solidFill><a:latin typeface="Cambria Math" charset="0"/></a:rPr><m:t>+</m:t></m:r><m:r><a:rPr lang="en-US" sz="2800" b="0" i="1" smtClean="0"><a:solidFill><a:schemeClr val="bg1"/></a:solidFill><a:latin typeface="Cambria Math" charset="0"/></a:rPr><m:t>𝐼h𝑒</m:t></m:r><m:r><a:rPr lang="en-US" sz="2800" b="0" i="1" baseline="30000" smtClean="0"><a:solidFill><a:schemeClr val="bg1"/></a:solidFill><a:latin typeface="Cambria Math" charset="0"/></a:rPr><m:t>𝑎𝑡𝑒𝑟</m:t></m:r><m:r><a:rPr lang="en-US" sz="2800" b="0" i="1" baseline="30000" smtClean="0"><a:solidFill><a:schemeClr val="bg1"/></a:solidFill><a:latin typeface="Cambria Math" charset="0"/></a:rPr><m:t>+</m:t></m:r><m:r><a:rPr lang="en-US" sz="2800" b="0" i="1" smtClean="0"><a:solidFill><a:schemeClr val="bg1"/></a:solidFill><a:latin typeface="Cambria Math" charset="0"/></a:rPr><m:t>𝐼𝑓</m:t></m:r><m:r><a:rPr lang="en-US" sz="2800" b="0" i="1" baseline="30000" smtClean="0"><a:solidFill><a:schemeClr val="bg1"/></a:solidFill><a:latin typeface="Cambria Math" charset="0"/></a:rPr><m:t>𝑎𝑛𝑠<m:oMathPara xmlns:m="http://schemas.openxmlformats.org/officeDocument/2006/math"><m:oMathParaPr><m:jc m:val="centerGroup"/></m:oMathParaPr><m:oMath xmlns:m="http://schemas.openxmlformats.org/officeDocument/2006/math"><m:r><a:rPr lang="en-US" sz="2800" b="0" i="1" smtClean="0"><a:solidFill><a:schemeClr val="bg1"/></a:solidFill><a:latin typeface="Cambria Math" charset="0"/></a:rPr><m:t>𝐼</m:t></m:r><m:r><a:rPr lang="en-US" sz="2800" b="0" i="1" baseline="-25000" smtClean="0"><a:solidFill><a:schemeClr val="bg1"/></a:solidFill><a:latin typeface="Cambria Math" charset="0"/></a:rPr><m:t>𝑖𝑛𝑠𝑡𝑟</m:t></m:r><m:r><a:rPr lang="en-US" sz="2800" b="0" i="1" smtClean="0"><a:solidFill><a:schemeClr val="bg1"/></a:solidFill><a:latin typeface="Cambria Math" charset="0"/></a:rPr><m:t>=</m:t></m:r><m:r><a:rPr lang="en-US" sz="2800" b="0" i="1" smtClean="0"><a:solidFill><a:schemeClr val="bg1"/></a:solidFill><a:latin typeface="Cambria Math" charset="0"/></a:rPr><m:t>𝐼𝑚</m:t></m:r><m:r><a:rPr lang="en-US" sz="2800" b="0" i="1" baseline="30000" smtClean="0"><a:solidFill><a:schemeClr val="bg1"/></a:solidFill><a:latin typeface="Cambria Math" charset="0"/></a:rPr><m:t>𝑜𝑡𝑜𝑟𝑠</m:t></m:r><m:r><a:rPr lang="en-US" sz="2800" b="0" i="1" smtClean="0"><a:solidFill><a:schemeClr val="bg1"/></a:solidFill><a:latin typeface="Cambria Math" charset="0"/></a:rPr><m:t>+</m:t></m:r><m:r><a:rPr lang="en-US" sz="2800" b="0" i="1" smtClean="0"><a:solidFill><a:schemeClr val="bg1"/></a:solidFill><a:latin typeface="Cambria Math" charset="0"/></a:rPr><m:t>𝐼h𝑒</m:t></m:r><m:r><a:rPr lang="en-US" sz="2800" b="0" i="1" baseline="30000" smtClean="0"><a:solidFill><a:schemeClr val="bg1"/></a:solidFill><a:latin typeface="Cambria Math" charset="0"/></a:rPr><m:t>𝑎𝑡𝑒𝑟</m:t></m:r><m:r><a:rPr lang="en-US" sz="2800" b="0" i="1" baseline="30000" smtClean="0"><a:solidFill><a:schemeClr val="bg1"/></a:solidFill><a:latin typeface="Cambria Math" charset="0"/></a:rPr><m:t>+</m:t></m:r><m:r><a:rPr lang="en-US" sz="2800" b="0" i="1" smtClean="0"><a:solidFill><a:schemeClr val="bg1"/></a:solidFill><a:latin typeface="Cambria Math" charset="0"/></a:rPr><m:t>𝐼𝑓</m:t></m:r><m:r><a:rPr lang="en-US" sz="2800" b="0" i="1" baseline="30000" smtClean="0"><a:solidFill><a:schemeClr val="bg1"/></a:solidFill><a:latin typeface="Cambria Math" charset="0"/></a:rPr><m:t>𝑎𝑛𝑠</a14:m><a:endParaRPr lang="en-US" sz="2800" baseline="30000" dirty="0"><a:solidFill><a:schemeClr val="bg1"/></a:solidFill></a:endParaRPr></a:p></p:txBody></p:sp></mc:Choice><mc:Fallback><p:sp><p:nvSpPr><p:cNvPr id="4" name="TextBox 3"/><p:cNvSpPr txBox="1"><a:spLocks noRot="1" noChangeAspect="1" noMove="1" noResize="1" noEditPoints="1" noAdjustHandles="1" noChangeArrowheads="1" noChangeShapeType="1" noTextEdit="1"/></p:cNvSpPr><p:nvPr/></p:nvSpPr><p:spPr><a:xfrm><a:off x="756066" y="1092085"/><a:ext cx="4484496" cy="420949"/></a:xfrm><a:prstGeom prst="rect"><a:avLst/></a:prstGeom><a:blipFill rotWithShape="0"><a:blip r:embed="rId4"/><a:stretch><a:fillRect b="-1449"/></a:stretch></a:blipFill></p:spPr><p:txBody><a:bodyPr/><a:lstStyle/><a:p><a:r><a:rPr lang="en-US"><a:noFill/></a:rPr><a:t> </a:t></a:r></a:p></p:txBody></p:sp></mc:Fallback></mc:AlternateContent><p:sp><p:nvSpPr><p:cNvPr id="9" name="TextBox 8"/><p:cNvSpPr txBox="1"/><p:nvPr/></p:nvSpPr><p:spPr><a:xfrm><a:off x="7914859" y="1026504"/><a:ext cx="4277141" cy="461665"/></a:xfrm><a:prstGeom prst="rect"><a:avLst/></a:prstGeom><a:noFill/></p:spPr><p:txBody><a:bodyPr wrap="square" rtlCol="0"><a:spAutoFit/></a:bodyPr><a:lstStyle/><a:p><a:pPr algn="ctr"/><a:r><a:rPr lang="en-US" sz="2400" b="1" dirty="0" smtClean="0"><a:solidFill><a:schemeClr val="accent2"/></a:solidFill></a:rPr><a:t>Measure current using </a:t></a:r><a:r><a:rPr lang="en-US" sz="2400" b="1" dirty="0" err="1" smtClean="0"><a:solidFill><a:schemeClr val="accent2"/></a:solidFill></a:rPr><a:t>WattsUp</a:t></a:r><a:endParaRPr lang="en-US" sz="2400" b="1" dirty="0"><a:solidFill><a:schemeClr val="accent2"/></a:solidFill></a:endParaRPr></a:p></p:txBody></p:sp></p:grpSp><p:sp><p:nvSpPr><p:cNvPr id="10" name="TextBox 9"/><p:cNvSpPr txBox="1"/><p:nvPr/></p:nvSpPr><p:spPr><a:xfrm><a:off x="8551962" y="2168047"/><a:ext cx="3746205" cy="461665"/></a:xfrm><a:prstGeom prst="rect"><a:avLst/></a:prstGeom><a:noFill/></p:spPr><p:txBody><a:bodyPr wrap="square" rtlCol="0"><a:spAutoFit/></a:bodyPr><a:lstStyle/><a:p><a:pPr algn="ctr"/><a:r><a:rPr lang="en-US" sz="2400" b="1" smtClean="0"><a:solidFill><a:schemeClr val="accent2"/></a:solidFill></a:rPr><a:t>Calculate distance moved</a:t></a:r><a:endParaRPr lang="en-US" sz="2400" b="1" dirty="0"><a:solidFill><a:schemeClr val="accent2"/></a:solidFill></a:endParaRPr></a:p></p:txBody></p:sp><p:sp><p:nvSpPr><p:cNvPr id="11" name="TextBox 10"/><p:cNvSpPr txBox="1"/><p:nvPr/></p:nvSpPr><p:spPr><a:xfrm><a:off x="7509215" y="3369736"/><a:ext cx="4788952" cy="461665"/></a:xfrm><a:prstGeom prst="rect"><a:avLst/></a:prstGeom><a:noFill/></p:spPr><p:txBody><a:bodyPr wrap="square" rtlCol="0"><a:spAutoFit/></a:bodyPr><a:lstStyle/><a:p><a:pPr algn="ctr"/><a:r><a:rPr lang="en-US" sz="2400" b="1" dirty="0" smtClean="0"><a:solidFill><a:schemeClr val="accent2"/></a:solidFill></a:rPr><a:t>Calculate energy consumed </a:t></a:r><a:r><a:rPr lang="en-US" sz="2400" b="1" smtClean="0"><a:solidFill><a:schemeClr val="accent2"/></a:solidFill></a:rPr><a:t>by instr.</a:t></a:r><a:endParaRPr lang="en-US" sz="2400" b="1" dirty="0"><a:solidFill><a:schemeClr val="accent2"/></a:solidFill></a:endParaRPr></a:p></p:txBody></p:sp><p:grpSp><p:nvGrpSpPr><p:cNvPr id="19" name="Group 18"/><p:cNvGrpSpPr/><p:nvPr/></p:nvGrpSpPr><p:grpSpPr><a:xfrm><a:off x="558143" y="4571425"/><a:ext cx="11652301" cy="1340277"/><a:chOff x="558143" y="4571425"/><a:chExt cx="11652301" cy="1340277"/></a:xfrm></p:grpSpPr><mc:AlternateContent xmlns:mc="http://schemas.openxmlformats.org/markup-compatibility/2006"><mc:Choice xmlns:a14="http://schemas.microsoft.com/office/drawing/2010/main" Requires="a14"><p:sp><p:nvSpPr><p:cNvPr id="7" name="TextBox 6"/><p:cNvSpPr txBox="1"/><p:nvPr/></p:nvSpPr><p:spPr><a:xfrm><a:off x="845289" y="4698599"/><a:ext cx="2153025" cy="1046312"/></a:xfrm><a:prstGeom prst="rect"><a:avLst/></a:prstGeom><a:noFill/></p:spPr><p:txBody><a:bodyPr wrap="none" lIns="0" tIns="0" rIns="0" bIns="0" rtlCol="0"><a:spAutoFit/></a:bodyPr><a:lstStyle/><a:p><a14:m><m:oMathPara xmlns:m="http://schemas.openxmlformats.org/officeDocument/2006/math"><m:oMathParaPr><m:jc m:val="centerGroup"/></m:oMathParaPr><m:oMath xmlns:m="http://schemas.openxmlformats.org/officeDocument/2006/math"><m:r><a:rPr lang="en-US" sz="2400" b="0" i="1" smtClean="0"><a:solidFill><a:schemeClr val="bg1"/></a:solidFill><a:latin typeface="Cambria Math" charset="0"/></a:rPr><m:t>𝐸</m:t></m:r><m:r><a:rPr lang="en-US" sz="2400" b="0" i="1" smtClean="0"><a:solidFill><a:schemeClr val="bg1"/></a:solidFill><a:latin typeface="Cambria Math" charset="0"/></a:rPr><m:t>= </m:t></m:r><m:nary><m:naryPr><m:chr m:val="∑"/><m:ctrlPr><a:rPr lang="is-IS" sz="2400" b="0" i="1" smtClean="0"><a:solidFill><a:schemeClr val="bg1"/></a:solidFill><a:latin typeface="Cambria Math" charset="0"/></a:rPr></m:ctrlPr></m:naryPr><m:sub><m:r><m:rPr><m:brk m:alnAt="23"/></m:rPr><a:rPr lang="en-US" sz="2400" b="0" i="1" smtClean="0"><a:solidFill><a:schemeClr val="bg1"/></a:solidFill><a:latin typeface="Cambria Math" charset="0"/></a:rPr><m:t>𝑆𝑡𝑎𝑟𝑡</m:t></m:r><m:r><a:rPr lang="en-US" sz="2400" b="0" i="1" smtClean="0"><a:solidFill><a:schemeClr val="bg1"/></a:solidFill><a:latin typeface="Cambria Math" charset="0"/></a:rPr><m:t> </m:t></m:r></m:sub><m:sup><m:r><a:rPr lang="en-US" sz="2400" b="0" i="1" smtClean="0"><a:solidFill><a:schemeClr val="bg1"/></a:solidFill><a:latin typeface="Cambria Math" charset="0"/></a:rPr><m:t>𝑇𝑜𝑡𝑎𝑙</m:t></m:r></m:sup><m:e><m:r><a:rPr lang="en-US" sz="2400" b="0" i="1" smtClean="0"><a:solidFill><a:schemeClr val="bg1"/></a:solidFill><a:latin typeface="Cambria Math" charset="0"/></a:rPr><m:t>𝐸</m:t></m:r><m:r><a:rPr lang="en-US" sz="2400" b="0" i="1" baseline="-25000" smtClean="0"><a:solidFill><a:schemeClr val="bg1"/></a:solidFill><a:latin typeface="Cambria Math" charset="0"/></a:rPr><m:t>𝑖𝑛𝑠𝑡𝑟</m:t></m:r></m:e></m:nary><m:r><a:rPr lang="en-US" sz="2400" b="0" i="1" smtClean="0"><a:solidFill><a:schemeClr val="bg1"/></a:solidFill><a:latin typeface="Cambria Math" charset="0"/></a:rPr><m:t> </m:t></m:r></m:oMath></m:oMathPara></a14:m><a:endParaRPr lang="en-US" sz="2400" dirty="0"><a:solidFill><a:schemeClr val="bg1"/></a:solidFill></a:endParaRPr></a:p></p:txBody></p:sp></mc:Choice><mc:Fallback><p:sp><p:nvSpPr><p:cNvPr id="7" name="TextBox 6"/><p:cNvSpPr txBox="1"><a:spLocks noRot="1" noChangeAspect="1" noMove="1" noResize="1" noEditPoints="1" noAdjustHandles="1" noChangeArrowheads="1" noChangeShapeType="1" noTextEdit="1"/></p:cNvSpPr><p:nvPr/></p:nvSpPr><p:spPr><a:xfrm><a:off x="845289" y="4698599"/><a:ext cx="2153025" cy="1046312"/></a:xfrm><a:prstGeom prst="rect"><a:avLst/></a:prstGeom><a:blipFill rotWithShape="0"><a:blip r:embed="rId5"/><a:stretch><a:fillRect/></a:stretch></a:blipFill></p:spPr><p:txBody><a:bodyPr/><a:lstStyle/><a:p><a:r><a:rPr lang="en-US"><a:noFill/></a:rPr><a:t> </a:t></a:r></a:p></p:txBody></p:sp></mc:Fallback></mc:AlternateContent><p:sp><p:nvSpPr><p:cNvPr id="12" name="TextBox 11"/><p:cNvSpPr txBox="1"/><p:nvPr/></p:nvSpPr><p:spPr><a:xfrm><a:off x="7896414" y="4789638"/><a:ext cx="4314030" cy="461665"/></a:xfrm><a:prstGeom prst="rect"><a:avLst/></a:prstGeom><a:noFill/></p:spPr><p:txBody><a:bodyPr wrap="square" rtlCol="0"><a:spAutoFit/></a:bodyPr><a:lstStyle/><a:p><a:pPr algn="ctr"/><a:r><a:rPr lang="en-US" sz="2400" b="1" dirty="0" smtClean="0"><a:solidFill><a:schemeClr val="accent2"/></a:solidFill></a:rPr><a:t>Summation of all instr. </a:t></a:r><a:r><a:rPr lang="en-US" sz="2400" b="1" dirty="0"><a:solidFill><a:schemeClr val="accent2"/></a:solidFill></a:rPr><a:t>e</a:t></a:r><a:r><a:rPr lang="en-US" sz="2400" b="1" dirty="0" smtClean="0"><a:solidFill><a:schemeClr val="accent2"/></a:solidFill></a:rPr><a:t>nergies.</a:t></a:r><a:endParaRPr lang="en-US" sz="2400" b="1" dirty="0"><a:solidFill><a:schemeClr val="accent2"/></a:solidFill></a:endParaRPr></a:p></p:txBody></p:sp><p:sp><p:nvSpPr><p:cNvPr id="13" name="Oval 12"/><p:cNvSpPr/><p:nvPr/></p:nvSpPr><p:spPr><a:xfrm><a:off x="558143" y="4571425"/><a:ext cx="2801745" cy="1340277"/></a:xfrm><a:prstGeom prst="ellipse"><a:avLst/></a:prstGeom><a:noFill/><a:ln w="41275"><a:solidFill><a:srgbClr val="FF0000"/></a:solidFill><a:prstDash val="sysDash"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endParaRPr lang="en-US"/></a:p></p:txBody></p:sp><p:sp><p:nvSpPr><p:cNvPr id="14" name="TextBox 13"/><p:cNvSpPr txBox="1"/><p:nvPr/></p:nvSpPr><p:spPr><a:xfrm><a:off x="3582384" y="5450037"/><a:ext cx="2106035" cy="461665"/></a:xfrm><a:prstGeom prst="rect"><a:avLst/></a:prstGeom><a:noFill/></p:spPr><p:txBody><a:bodyPr wrap="square" rtlCol="0"><a:spAutoFit/></a:bodyPr><a:lstStyle/><a:p><a:pPr algn="ctr"/><a:r><a:rPr lang="en-US" sz="2400" b="1" dirty="0" smtClean="0"><a:solidFill><a:srgbClr val="FF0000"/></a:solidFill></a:rPr><a:t>Energy Model</a:t></a:r><a:endParaRPr lang="en-US" sz="2400" b="1" dirty="0"><a:solidFill><a:srgbClr val="FF0000"/></a:solidFill></a:endParaRPr></a:p></p:txBody></p:sp><p:cxnSp><p:nvCxnSpPr><p:cNvPr id="16" name="Straight Arrow Connector 15"/><p:cNvCxnSpPr/><p:nvPr/></p:nvCxnSpPr><p:spPr><a:xfrm><a:off x="3285460" y="5369442"/><a:ext cx="680484" cy="170121"/></a:xfrm><a:prstGeom prst="straightConnector1"><a:avLst/></a:prstGeom><a:ln w="38100"><a:solidFill><a:srgbClr val="FF0000"/></a:solidFill><a:tailEnd type="triangle"/></a:ln></p:spPr><p:style><a:lnRef idx="1"><a:schemeClr val="accent1"/></a:lnRef><a:fillRef idx="0"><a:schemeClr val="accent1"/></a:fillRef><a:effectRef idx="0"><a:schemeClr val="accent1"/></a:effectRef><a:fontRef idx="minor"><a:schemeClr val="tx1"/></a:fontRef></p:style></p:cxnSp></p:grpSp></p:spTree><p:extLst><p:ext uri="{BB962C8B-B14F-4D97-AF65-F5344CB8AC3E}"><p14:creationId xmlns:p14="http://schemas.microsoft.com/office/powerpoint/2010/main" val="1506102822"/></p:ext></p:extLst></p:cSld><p:clrMapOvr><a:masterClrMapping/></p:clrMapOvr><p:timing><p:tnLst><p:par><p:cTn id="1" dur="indefinite" restart="never" nodeType="tmRoot"><p:childTnLst><p:seq concurrent="1" nextAc="seek"><p:cTn id="2" dur="indefinite" nodeType="mainSeq"><p:childTnLst><p:par><p:cTn id="3" fill="hold"><p:stCondLst><p:cond delay="indefinite"/></p:stCondLst><p:childTnLst><p:par><p:cTn id="4" fill="hold"><p:stCondLst><p:cond delay="0"/></p:stCondLst><p:childTnLst><p:par><p:cTn id="5" presetID="10" presetClass="entr" presetSubtype="0" fill="hold" nodeType="clickEffect"><p:stCondLst><p:cond delay="0"/></p:stCondLst><p:childTnLst><p:set><p:cBhvr><p:cTn id="6" dur="1" fill="hold"><p:stCondLst><p:cond delay="0"/></p:stCondLst></p:cTn><p:tgtEl><p:spTgt spid="18"/></p:tgtEl><p:attrNameLst><p:attrName>style.visibility</p:attrName></p:attrNameLst></p:cBhvr><p:to><p:strVal val="visible"/></p:to></p:set><p:animEffect transition="in" filter="fade"><p:cBhvr><p:cTn id="7" dur="500"/><p:tgtEl><p:spTgt spid="18"/></p:tgtEl></p:cBhvr></p:animEffect></p:childTnLst></p:cTn></p:par></p:childTnLst></p:cTn></p:par></p:childTnLst></p:cTn></p:par><p:par><p:cTn id="8" fill="hold"><p:stCondLst><p:cond delay="indefinite"/></p:stCondLst><p:childTnLst><p:par><p:cTn id="9" fill="hold"><p:stCondLst><p:cond delay="0"/></p:stCondLst><p:childTnLst><p:par><p:cTn id="10" presetID="10" presetClass="entr" presetSubtype="0" fill="hold" grpId="0" nodeType="clickEffect"><p:stCondLst><p:cond delay="0"/></p:stCondLst><p:childTnLst><p:set><p:cBhvr><p:cTn id="11" dur="1" fill="hold"><p:stCondLst><p:cond delay="0"/></p:stCondLst></p:cTn><p:tgtEl><p:spTgt spid="5"/></p:tgtEl><p:attrNameLst><p:attrName>style.visibility</p:attrName></p:attrNameLst></p:cBhvr><p:to><p:strVal val="visible"/></p:to></p:set><p:animEffect transition="in" filter="fade"><p:cBhvr><p:cTn id="12" dur="500"/><p:tgtEl><p:spTgt spid="5"/></p:tgtEl></p:cBhvr></p:animEffect></p:childTnLst></p:cTn></p:par><p:par><p:cTn id="13" presetID="10" presetClass="entr" presetSubtype="0" fill="hold" grpId="0" nodeType="withEffect"><p:stCondLst><p:cond delay="0"/></p:stCondLst><p:childTnLst><p:set><p:cBhvr><p:cTn id="14" dur="1" fill="hold"><p:stCondLst><p:cond delay="0"/></p:stCondLst></p:cTn><p:tgtEl><p:spTgt spid="10"/></p:tgtEl><p:attrNameLst><p:attrName>style.visibility</p:attrName></p:attrNameLst></p:cBhvr><p:to><p:strVal val="visible"/></p:to></p:set><p:animEffect transition="in" filter="fade"><p:cBhvr><p:cTn id="15" dur="500"/><p:tgtEl><p:spTgt spid="10"/></p:tgtEl></p:cBhvr></p:animEffect></p:childTnLst></p:cTn></p:par></p:childTnLst></p:cTn></p:par></p:childTnLst></p:cTn></p:par><p:par><p:cTn id="16" fill="hold"><p:stCondLst><p:cond delay="indefinite"/></p:stCondLst><p:childTnLst><p:par><p:cTn id="17" fill="hold"><p:stCondLst><p:cond delay="0"/></p:stCondLst><p:childTnLst><p:par><p:cTn id="18" presetID="10" presetClass="entr" presetSubtype="0" fill="hold" grpId="0" nodeType="clickEffect"><p:stCondLst><p:cond delay="0"/></p:stCondLst><p:childTnLst><p:set><p:cBhvr><p:cTn id="19" dur="1" fill="hold"><p:stCondLst><p:cond delay="0"/></p:stCondLst></p:cTn><p:tgtEl><p:spTgt spid="6"/></p:tgtEl><p:attrNameLst><p:attrName>style.visibility</p:attrName></p:attrNameLst></p:cBhvr><p:to><p:strVal val="visible"/></p:to></p:set><p:animEffect transition="in" filter="fade"><p:cBhvr><p:cTn id="20" dur="500"/><p:tgtEl><p:spTgt spid="6"/></p:tgtEl></p:cBhvr></p:animEffect></p:childTnLst></p:cTn></p:par><p:par><p:cTn id="21" presetID="10" presetClass="entr" presetSubtype="0" fill="hold" grpId="0" nodeType="withEffect"><p:stCondLst><p:cond delay="0"/></p:stCondLst><p:childTnLst><p:set><p:cBhvr><p:cTn id="22" dur="1" fill="hold"><p:stCondLst><p:cond delay="0"/></p:stCondLst></p:cTn><p:tgtEl><p:spTgt spid="11"/></p:tgtEl><p:attrNameLst><p:attrName>style.visibility</p:attrName></p:attrNameLst></p:cBhvr><p:to><p:strVal val="visible"/></p:to></p:set><p:animEffect transition="in" filter="fade"><p:cBhvr><p:cTn id="23" dur="500"/><p:tgtEl><p:spTgt spid="11"/></p:tgtEl></p:cBhvr></p:animEffect></p:childTnLst></p:cTn></p:par></p:childTnLst></p:cTn></p:par></p:childTnLst></p:cTn></p:par><p:par><p:cTn id="24" fill="hold"><p:stCondLst><p:cond delay="indefinite"/></p:stCondLst><p:childTnLst><p:par><p:cTn id="25" fill="hold"><p:stCondLst><p:cond delay="0"/></p:stCondLst><p:childTnLst><p:par><p:cTn id="26" presetID="10" presetClass="entr" presetSubtype="0" fill="hold" nodeType="clickEffect"><p:stCondLst><p:cond delay="0"/></p:stCondLst><p:childTnLst><p:set><p:cBhvr><p:cTn id="27" dur="1" fill="hold"><p:stCondLst><p:cond delay="0"/></p:stCondLst></p:cTn><p:tgtEl><p:spTgt spid="19"/></p:tgtEl><p:attrNameLst><p:attrName>style.visibility</p:attrName></p:attrNameLst></p:cBhvr><p:to><p:strVal val="visible"/></p:to></p:set><p:animEffect transition="in" filter="fade"><p:cBhvr><p:cTn id="28" dur="500"/><p:tgtEl><p:spTgt spid="19"/></p:tgtEl></p:cBhvr></p:animEffect></p:childTnLst></p:cTn></p:par></p:childTnLst></p:cTn></p:par></p:childTnLst></p:cTn></p:par></p:childTnLst></p:cTn><p:prevCondLst><p:cond evt="onPrev" delay="0"><p:tgtEl><p:sldTgt/></p:tgtEl></p:cond></p:prevCondLst><p:nextCondLst><p:cond evt="onNext" delay="0"><p:tgtEl><p:sldTgt/></p:tgtEl></p:cond></p:nextCondLst></p:seq></p:childTnLst></p:cTn></p:par></p:tnLst><p:bldLst><p:bldP spid="5" grpId="0"/><p:bldP spid="6" grpId="0"/><p:bldP spid="10" grpId="0"/><p:bldP spid="11" grpId="0"/></p:bldLst></p:timing>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545120148"/>
              </p:ext>
            </p:extLst>
          </p:nvPr>
        </p:nvGraphicFramePr>
        <p:xfrm>
          <a:off x="526650" y="2240638"/>
          <a:ext cx="11191009" cy="3487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Instruction-Level Energy Analysis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(4/5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)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818409" y="3071564"/>
            <a:ext cx="1225749" cy="2892814"/>
            <a:chOff x="1818409" y="3071564"/>
            <a:chExt cx="1225749" cy="2892814"/>
          </a:xfrm>
        </p:grpSpPr>
        <p:sp>
          <p:nvSpPr>
            <p:cNvPr id="18" name="Rectangle 17"/>
            <p:cNvSpPr/>
            <p:nvPr/>
          </p:nvSpPr>
          <p:spPr>
            <a:xfrm>
              <a:off x="1833366" y="3071564"/>
              <a:ext cx="1210792" cy="2888668"/>
            </a:xfrm>
            <a:prstGeom prst="rect">
              <a:avLst/>
            </a:prstGeom>
            <a:solidFill>
              <a:srgbClr val="FF7C8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8409" y="5533491"/>
              <a:ext cx="12124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b="1" dirty="0" smtClean="0">
                  <a:solidFill>
                    <a:schemeClr val="bg1"/>
                  </a:solidFill>
                  <a:latin typeface="Calibri" panose="020F0502020204030204"/>
                </a:rPr>
                <a:t>HEAT UP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59115" y="3075379"/>
            <a:ext cx="7484178" cy="2896296"/>
            <a:chOff x="2918964" y="1625421"/>
            <a:chExt cx="7484178" cy="2896296"/>
          </a:xfrm>
        </p:grpSpPr>
        <p:sp>
          <p:nvSpPr>
            <p:cNvPr id="19" name="Rectangle 18"/>
            <p:cNvSpPr/>
            <p:nvPr/>
          </p:nvSpPr>
          <p:spPr>
            <a:xfrm>
              <a:off x="2918964" y="1625421"/>
              <a:ext cx="7484178" cy="289629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76498" y="4062747"/>
              <a:ext cx="13993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b="1" noProof="0" dirty="0" smtClean="0">
                  <a:solidFill>
                    <a:schemeClr val="bg1"/>
                  </a:solidFill>
                  <a:latin typeface="Calibri" panose="020F0502020204030204"/>
                </a:rPr>
                <a:t>PRINTING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513096" y="3825706"/>
            <a:ext cx="1648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noProof="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/>
              </a:rPr>
              <a:t>POWER (W)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986" y="5745827"/>
            <a:ext cx="11790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chemeClr val="accent4"/>
                </a:solidFill>
              </a:rPr>
              <a:t>Insight</a:t>
            </a:r>
            <a:r>
              <a:rPr lang="en-US" sz="3600" b="1" dirty="0" smtClean="0">
                <a:solidFill>
                  <a:schemeClr val="accent4"/>
                </a:solidFill>
              </a:rPr>
              <a:t>: An Instruction level energy simulator is accurate for energy simulations for 3D Printing.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0775" y="784335"/>
            <a:ext cx="116864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Based on Instruction Level Energy Model we built a </a:t>
            </a:r>
            <a:r>
              <a:rPr lang="en-US" sz="4800" b="1" dirty="0" smtClean="0">
                <a:solidFill>
                  <a:schemeClr val="accent2"/>
                </a:solidFill>
              </a:rPr>
              <a:t>S/W Energy Simulator</a:t>
            </a:r>
            <a:endParaRPr lang="en-US" sz="4800" b="1" dirty="0">
              <a:solidFill>
                <a:schemeClr val="accent2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447970" y="3075379"/>
            <a:ext cx="1815212" cy="2892481"/>
            <a:chOff x="10447970" y="3075379"/>
            <a:chExt cx="1815212" cy="2892481"/>
          </a:xfrm>
        </p:grpSpPr>
        <p:sp>
          <p:nvSpPr>
            <p:cNvPr id="14" name="TextBox 13"/>
            <p:cNvSpPr txBox="1"/>
            <p:nvPr/>
          </p:nvSpPr>
          <p:spPr>
            <a:xfrm>
              <a:off x="10447970" y="5512706"/>
              <a:ext cx="18152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COOL</a:t>
              </a:r>
              <a:r>
                <a:rPr kumimoji="0" lang="en-US" sz="2200" b="1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DOWN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522359" y="3075379"/>
              <a:ext cx="1095411" cy="289248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42789" y="3067418"/>
            <a:ext cx="727363" cy="2894195"/>
            <a:chOff x="1142789" y="3067418"/>
            <a:chExt cx="727363" cy="2894195"/>
          </a:xfrm>
        </p:grpSpPr>
        <p:sp>
          <p:nvSpPr>
            <p:cNvPr id="4" name="Rectangle 3"/>
            <p:cNvSpPr/>
            <p:nvPr/>
          </p:nvSpPr>
          <p:spPr>
            <a:xfrm>
              <a:off x="1194532" y="3067418"/>
              <a:ext cx="633845" cy="289143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2789" y="5530726"/>
              <a:ext cx="7273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IDLE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029725" y="3951446"/>
            <a:ext cx="5137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Error approx. 3%</a:t>
            </a:r>
            <a:endParaRPr lang="en-US" sz="5400" b="1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04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  <p:bldP spid="15" grpId="0"/>
      <p:bldP spid="1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Instruction-Level Energy Analysis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(5/5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)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784335"/>
            <a:ext cx="11887227" cy="1912921"/>
            <a:chOff x="0" y="784335"/>
            <a:chExt cx="11887227" cy="1912921"/>
          </a:xfrm>
        </p:grpSpPr>
        <p:sp>
          <p:nvSpPr>
            <p:cNvPr id="5" name="Rectangle 4"/>
            <p:cNvSpPr/>
            <p:nvPr/>
          </p:nvSpPr>
          <p:spPr>
            <a:xfrm>
              <a:off x="200775" y="784335"/>
              <a:ext cx="116864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</a:rPr>
                <a:t>Benchmark Statistics</a:t>
              </a:r>
              <a:endParaRPr lang="en-US" sz="4800" b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1496927"/>
              <a:ext cx="118872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</a:rPr>
                <a:t>Simulation over 338 Designs downloaded from </a:t>
              </a:r>
            </a:p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www.thingverse.com </a:t>
              </a:r>
              <a:r>
                <a:rPr lang="en-US" sz="2800" b="1" dirty="0" smtClean="0">
                  <a:solidFill>
                    <a:schemeClr val="accent2"/>
                  </a:solidFill>
                </a:rPr>
                <a:t>– (Website offering multiple design files)</a:t>
              </a:r>
              <a:endParaRPr lang="en-US" sz="2800" b="1" dirty="0">
                <a:solidFill>
                  <a:schemeClr val="accent2"/>
                </a:solidFill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071825"/>
              </p:ext>
            </p:extLst>
          </p:nvPr>
        </p:nvGraphicFramePr>
        <p:xfrm>
          <a:off x="200775" y="2561324"/>
          <a:ext cx="11226387" cy="4259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560">
                  <a:extLst>
                    <a:ext uri="{9D8B030D-6E8A-4147-A177-3AD203B41FA5}">
                      <a16:colId xmlns:a16="http://schemas.microsoft.com/office/drawing/2014/main" xmlns="" val="1150356374"/>
                    </a:ext>
                  </a:extLst>
                </a:gridCol>
                <a:gridCol w="3132698">
                  <a:extLst>
                    <a:ext uri="{9D8B030D-6E8A-4147-A177-3AD203B41FA5}">
                      <a16:colId xmlns:a16="http://schemas.microsoft.com/office/drawing/2014/main" xmlns="" val="2875070450"/>
                    </a:ext>
                  </a:extLst>
                </a:gridCol>
                <a:gridCol w="3742129">
                  <a:extLst>
                    <a:ext uri="{9D8B030D-6E8A-4147-A177-3AD203B41FA5}">
                      <a16:colId xmlns:a16="http://schemas.microsoft.com/office/drawing/2014/main" xmlns="" val="1471682103"/>
                    </a:ext>
                  </a:extLst>
                </a:gridCol>
              </a:tblGrid>
              <a:tr h="79543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n>
                            <a:noFill/>
                          </a:ln>
                        </a:rPr>
                        <a:t>Category</a:t>
                      </a:r>
                      <a:endParaRPr lang="en-US" sz="400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n>
                            <a:noFill/>
                          </a:ln>
                        </a:rPr>
                        <a:t>#</a:t>
                      </a:r>
                      <a:r>
                        <a:rPr lang="en-US" sz="4000" baseline="0" dirty="0" smtClean="0">
                          <a:ln>
                            <a:noFill/>
                          </a:ln>
                        </a:rPr>
                        <a:t> of files</a:t>
                      </a:r>
                      <a:endParaRPr lang="en-US" sz="400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n>
                            <a:noFill/>
                          </a:ln>
                        </a:rPr>
                        <a:t>#</a:t>
                      </a:r>
                      <a:r>
                        <a:rPr lang="en-US" sz="4000" baseline="0" dirty="0" smtClean="0">
                          <a:ln>
                            <a:noFill/>
                          </a:ln>
                        </a:rPr>
                        <a:t> of instructions</a:t>
                      </a:r>
                      <a:endParaRPr lang="en-US" sz="400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96113598"/>
                  </a:ext>
                </a:extLst>
              </a:tr>
              <a:tr h="692796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smtClean="0">
                          <a:solidFill>
                            <a:schemeClr val="accent2"/>
                          </a:solidFill>
                        </a:rPr>
                        <a:t>Industrial</a:t>
                      </a:r>
                      <a:r>
                        <a:rPr lang="en-US" sz="3200" b="1" baseline="0" dirty="0" smtClean="0">
                          <a:solidFill>
                            <a:schemeClr val="accent2"/>
                          </a:solidFill>
                        </a:rPr>
                        <a:t> tools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accent2"/>
                          </a:solidFill>
                        </a:rPr>
                        <a:t>23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accent2"/>
                          </a:solidFill>
                        </a:rPr>
                        <a:t>27.2 Million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10533267"/>
                  </a:ext>
                </a:extLst>
              </a:tr>
              <a:tr h="692796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smtClean="0">
                          <a:solidFill>
                            <a:schemeClr val="accent2"/>
                          </a:solidFill>
                        </a:rPr>
                        <a:t>Hobby</a:t>
                      </a:r>
                      <a:r>
                        <a:rPr lang="en-US" sz="3200" b="1" baseline="0" dirty="0" smtClean="0">
                          <a:solidFill>
                            <a:schemeClr val="accent2"/>
                          </a:solidFill>
                        </a:rPr>
                        <a:t> items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accent2"/>
                          </a:solidFill>
                        </a:rPr>
                        <a:t>34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accent2"/>
                          </a:solidFill>
                        </a:rPr>
                        <a:t>16.5 Million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07219"/>
                  </a:ext>
                </a:extLst>
              </a:tr>
              <a:tr h="692796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smtClean="0">
                          <a:solidFill>
                            <a:schemeClr val="accent2"/>
                          </a:solidFill>
                        </a:rPr>
                        <a:t>Household items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accent2"/>
                          </a:solidFill>
                        </a:rPr>
                        <a:t>19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accent2"/>
                          </a:solidFill>
                        </a:rPr>
                        <a:t>5.4 Million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81082841"/>
                  </a:ext>
                </a:extLst>
              </a:tr>
              <a:tr h="692796">
                <a:tc>
                  <a:txBody>
                    <a:bodyPr/>
                    <a:lstStyle/>
                    <a:p>
                      <a:pPr algn="l"/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32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32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32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52121669"/>
                  </a:ext>
                </a:extLst>
              </a:tr>
              <a:tr h="692796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12 Categories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338 files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71 million instr.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4678653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00" y="3898672"/>
            <a:ext cx="910395" cy="860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78395" y="3406118"/>
            <a:ext cx="1010675" cy="780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64" y="4656888"/>
            <a:ext cx="1137862" cy="109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+mn-lt"/>
              </a:rPr>
              <a:t>Insights from Energy Analysis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2">
                  <a:lumMod val="9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46545"/>
            <a:ext cx="4179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</a:rPr>
              <a:t>Motors consume the </a:t>
            </a:r>
          </a:p>
          <a:p>
            <a:pPr algn="ctr"/>
            <a:r>
              <a:rPr lang="en-US" sz="3600" b="1" dirty="0" smtClean="0">
                <a:solidFill>
                  <a:schemeClr val="accent2"/>
                </a:solidFill>
              </a:rPr>
              <a:t>most energy; not the heaters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813" y="5180335"/>
            <a:ext cx="11918373" cy="1200329"/>
          </a:xfrm>
          <a:prstGeom prst="rect">
            <a:avLst/>
          </a:prstGeom>
          <a:noFill/>
          <a:ln w="53975">
            <a:solidFill>
              <a:srgbClr val="0070C0"/>
            </a:solidFill>
            <a:prstDash val="sysDash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chemeClr val="accent2"/>
                </a:solidFill>
              </a:rPr>
              <a:t>Insight</a:t>
            </a:r>
            <a:r>
              <a:rPr lang="en-US" sz="3600" b="1" dirty="0" smtClean="0">
                <a:solidFill>
                  <a:schemeClr val="accent2"/>
                </a:solidFill>
              </a:rPr>
              <a:t>: Power-gating the motor can drastically reduce energy consumption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736359956"/>
              </p:ext>
            </p:extLst>
          </p:nvPr>
        </p:nvGraphicFramePr>
        <p:xfrm>
          <a:off x="3304311" y="1283755"/>
          <a:ext cx="6822916" cy="3961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57947" y="782878"/>
            <a:ext cx="598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Simulation over 338 Designs</a:t>
            </a:r>
            <a:endParaRPr 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1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Graphic spid="10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0" y="4327106"/>
            <a:ext cx="12192000" cy="11176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10153" y="-69981"/>
            <a:ext cx="4378186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 w="41275">
                  <a:solidFill>
                    <a:prstClr val="black"/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Talk Outline</a:t>
            </a:r>
            <a:endParaRPr kumimoji="0" lang="en-US" sz="6600" b="1" i="0" u="none" strike="noStrike" kern="1200" cap="none" spc="0" normalizeH="0" baseline="0" noProof="0" dirty="0">
              <a:ln w="41275">
                <a:solidFill>
                  <a:prstClr val="black"/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87880" y="1049234"/>
            <a:ext cx="6306437" cy="1631997"/>
            <a:chOff x="364019" y="1251817"/>
            <a:chExt cx="9589962" cy="2228837"/>
          </a:xfrm>
        </p:grpSpPr>
        <p:grpSp>
          <p:nvGrpSpPr>
            <p:cNvPr id="30" name="Group 29"/>
            <p:cNvGrpSpPr/>
            <p:nvPr/>
          </p:nvGrpSpPr>
          <p:grpSpPr>
            <a:xfrm>
              <a:off x="364019" y="1251817"/>
              <a:ext cx="9589962" cy="2228837"/>
              <a:chOff x="-39700" y="907411"/>
              <a:chExt cx="12346987" cy="359653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26497" y="1113936"/>
                <a:ext cx="186568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358570" y="2720193"/>
                <a:ext cx="730827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5590833" y="2720193"/>
                <a:ext cx="1151054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8787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406213" y="1113936"/>
                <a:ext cx="186568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78502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Compiler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026467" y="1113936"/>
                <a:ext cx="173349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84383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Firmware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0163191" y="1113936"/>
                <a:ext cx="1928346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43939" y="2775506"/>
                <a:ext cx="770241" cy="55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19868" y="2775506"/>
                <a:ext cx="1292982" cy="55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G-code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961640" y="2789489"/>
                <a:ext cx="1077305" cy="55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Signal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692" y="1393565"/>
                <a:ext cx="1494479" cy="145718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036" y="1393565"/>
                <a:ext cx="1454242" cy="140855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143" y="1393566"/>
                <a:ext cx="1395923" cy="1395923"/>
              </a:xfrm>
              <a:prstGeom prst="rect">
                <a:avLst/>
              </a:prstGeom>
            </p:spPr>
          </p:pic>
          <p:sp>
            <p:nvSpPr>
              <p:cNvPr id="22" name="Right Arrow 21"/>
              <p:cNvSpPr/>
              <p:nvPr/>
            </p:nvSpPr>
            <p:spPr>
              <a:xfrm>
                <a:off x="1507450" y="2761527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-39700" y="907411"/>
                <a:ext cx="6868862" cy="357447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955990" y="907411"/>
                <a:ext cx="5351297" cy="3596531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ight Arrow 24"/>
              <p:cNvSpPr/>
              <p:nvPr/>
            </p:nvSpPr>
            <p:spPr>
              <a:xfrm>
                <a:off x="3325074" y="2756331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4787080" y="2780312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6819085" y="2756331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8311876" y="2775505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  <a:effectLst>
                <a:reflection stA="45000" endPos="65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10098947" y="2801748"/>
                <a:ext cx="660612" cy="523219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453720" y="2667429"/>
              <a:ext cx="1237088" cy="56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443" y="1542474"/>
              <a:ext cx="966837" cy="913661"/>
            </a:xfrm>
            <a:prstGeom prst="rect">
              <a:avLst/>
            </a:prstGeom>
          </p:spPr>
        </p:pic>
        <p:sp>
          <p:nvSpPr>
            <p:cNvPr id="33" name="Rounded Rectangle 32"/>
            <p:cNvSpPr/>
            <p:nvPr/>
          </p:nvSpPr>
          <p:spPr>
            <a:xfrm>
              <a:off x="7410431" y="2417500"/>
              <a:ext cx="747228" cy="345246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8363196" y="1462524"/>
            <a:ext cx="38288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" y="2794480"/>
            <a:ext cx="2107285" cy="147152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8" name="Rectangle 37"/>
          <p:cNvSpPr/>
          <p:nvPr/>
        </p:nvSpPr>
        <p:spPr>
          <a:xfrm>
            <a:off x="3178645" y="3059399"/>
            <a:ext cx="9073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Instruction-level Energy Analysis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6249" y="4441421"/>
            <a:ext cx="2482656" cy="949975"/>
            <a:chOff x="1900278" y="1990725"/>
            <a:chExt cx="8477211" cy="2826913"/>
          </a:xfrm>
        </p:grpSpPr>
        <p:sp>
          <p:nvSpPr>
            <p:cNvPr id="39" name="矩形 4"/>
            <p:cNvSpPr/>
            <p:nvPr/>
          </p:nvSpPr>
          <p:spPr>
            <a:xfrm>
              <a:off x="1900278" y="3810177"/>
              <a:ext cx="2514601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Instruction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矩形 13"/>
            <p:cNvSpPr/>
            <p:nvPr/>
          </p:nvSpPr>
          <p:spPr>
            <a:xfrm>
              <a:off x="4624387" y="3810177"/>
              <a:ext cx="2819400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Firmware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矩形 15"/>
            <p:cNvSpPr/>
            <p:nvPr/>
          </p:nvSpPr>
          <p:spPr>
            <a:xfrm>
              <a:off x="7946972" y="3810177"/>
              <a:ext cx="2430517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2" name="组合 21"/>
            <p:cNvGrpSpPr/>
            <p:nvPr/>
          </p:nvGrpSpPr>
          <p:grpSpPr>
            <a:xfrm>
              <a:off x="2338388" y="1990725"/>
              <a:ext cx="1706617" cy="1676400"/>
              <a:chOff x="914400" y="1914420"/>
              <a:chExt cx="1488650" cy="1438380"/>
            </a:xfrm>
          </p:grpSpPr>
          <p:sp>
            <p:nvSpPr>
              <p:cNvPr id="43" name="椭圆 19"/>
              <p:cNvSpPr/>
              <p:nvPr/>
            </p:nvSpPr>
            <p:spPr>
              <a:xfrm>
                <a:off x="914400" y="1914420"/>
                <a:ext cx="1488650" cy="143838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44" name="图片 20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721" y="2285152"/>
                <a:ext cx="1391435" cy="762848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grpSp>
          <p:nvGrpSpPr>
            <p:cNvPr id="45" name="组合 27"/>
            <p:cNvGrpSpPr/>
            <p:nvPr/>
          </p:nvGrpSpPr>
          <p:grpSpPr>
            <a:xfrm>
              <a:off x="5199829" y="1993353"/>
              <a:ext cx="1706617" cy="1676400"/>
              <a:chOff x="3699641" y="1679028"/>
              <a:chExt cx="1706617" cy="1676400"/>
            </a:xfrm>
          </p:grpSpPr>
          <p:sp>
            <p:nvSpPr>
              <p:cNvPr id="46" name="椭圆 23"/>
              <p:cNvSpPr/>
              <p:nvPr/>
            </p:nvSpPr>
            <p:spPr>
              <a:xfrm>
                <a:off x="3699641" y="1679028"/>
                <a:ext cx="1706617" cy="167640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47" name="图片 26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4000"/>
                        </a14:imgEffect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8443" y="1990923"/>
                <a:ext cx="1247113" cy="1057077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48" name="椭圆 29"/>
            <p:cNvSpPr/>
            <p:nvPr/>
          </p:nvSpPr>
          <p:spPr>
            <a:xfrm>
              <a:off x="8232719" y="1990725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4230590" y="2546634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7188434" y="2546633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图片 3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110" y="2148716"/>
              <a:ext cx="1373834" cy="1437255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</p:grpSp>
      <p:sp>
        <p:nvSpPr>
          <p:cNvPr id="53" name="Rectangle 52"/>
          <p:cNvSpPr/>
          <p:nvPr/>
        </p:nvSpPr>
        <p:spPr>
          <a:xfrm>
            <a:off x="2463024" y="4329418"/>
            <a:ext cx="9819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Cross-layered Energy Optimizations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14958" y="5652499"/>
            <a:ext cx="3477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257178" y="5446571"/>
            <a:ext cx="4369908" cy="1098308"/>
            <a:chOff x="1230369" y="3767095"/>
            <a:chExt cx="9950246" cy="2644097"/>
          </a:xfrm>
        </p:grpSpPr>
        <p:sp>
          <p:nvSpPr>
            <p:cNvPr id="55" name="Rectangle 54"/>
            <p:cNvSpPr/>
            <p:nvPr/>
          </p:nvSpPr>
          <p:spPr>
            <a:xfrm>
              <a:off x="1423000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44956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53213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175169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1672936" y="4769427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72936" y="4769427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065318" y="4769426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33263" y="6078681"/>
              <a:ext cx="114244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1919146" y="5020085"/>
              <a:ext cx="10391" cy="108457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19146" y="5020085"/>
              <a:ext cx="89679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815382" y="4988913"/>
              <a:ext cx="0" cy="89298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165356" y="5881893"/>
              <a:ext cx="65002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175746" y="5268191"/>
              <a:ext cx="10391" cy="61370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186137" y="5268191"/>
              <a:ext cx="48937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657075" y="5268191"/>
              <a:ext cx="0" cy="44571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407816" y="5713907"/>
              <a:ext cx="249259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425723" y="5415281"/>
              <a:ext cx="0" cy="29418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346292" y="4769426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346292" y="5108863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346290" y="5448301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346290" y="5775479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346290" y="6114279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5749063" y="4769426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4346290" y="5108863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727708" y="5435403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4346290" y="5774841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553213" y="4488873"/>
              <a:ext cx="2005446" cy="192231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553213" y="4488873"/>
              <a:ext cx="2005446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7" idx="1"/>
              <a:endCxn id="57" idx="0"/>
            </p:cNvCxnSpPr>
            <p:nvPr/>
          </p:nvCxnSpPr>
          <p:spPr>
            <a:xfrm flipV="1">
              <a:off x="6553213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57" idx="1"/>
              <a:endCxn id="57" idx="2"/>
            </p:cNvCxnSpPr>
            <p:nvPr/>
          </p:nvCxnSpPr>
          <p:spPr>
            <a:xfrm>
              <a:off x="6553213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7" idx="3"/>
              <a:endCxn id="57" idx="2"/>
            </p:cNvCxnSpPr>
            <p:nvPr/>
          </p:nvCxnSpPr>
          <p:spPr>
            <a:xfrm flipH="1">
              <a:off x="7555936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7" idx="3"/>
              <a:endCxn id="57" idx="0"/>
            </p:cNvCxnSpPr>
            <p:nvPr/>
          </p:nvCxnSpPr>
          <p:spPr>
            <a:xfrm flipH="1" flipV="1">
              <a:off x="7555936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9175169" y="4488873"/>
              <a:ext cx="1371604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791679" y="4517541"/>
              <a:ext cx="1371604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9193927" y="4539508"/>
              <a:ext cx="618515" cy="130403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9754164" y="4539508"/>
              <a:ext cx="945297" cy="18716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9193927" y="5872210"/>
              <a:ext cx="560238" cy="5389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0726724" y="4539507"/>
              <a:ext cx="380286" cy="42994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10477481" y="4988913"/>
              <a:ext cx="648288" cy="13495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230369" y="3767095"/>
              <a:ext cx="2791617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Square Circles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490213" y="3793837"/>
              <a:ext cx="1153303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Lines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054573" y="3768693"/>
              <a:ext cx="1153303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Grid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01270" y="3767097"/>
              <a:ext cx="1873452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Triangles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1" y="-10390"/>
            <a:ext cx="12192000" cy="6868390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4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Cross-Layer Energy Reduction Approach for 3D Printers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0278" y="1990725"/>
            <a:ext cx="3088849" cy="3019780"/>
            <a:chOff x="1900278" y="1990725"/>
            <a:chExt cx="3088849" cy="3019780"/>
          </a:xfrm>
        </p:grpSpPr>
        <p:sp>
          <p:nvSpPr>
            <p:cNvPr id="7" name="矩形 4"/>
            <p:cNvSpPr/>
            <p:nvPr/>
          </p:nvSpPr>
          <p:spPr>
            <a:xfrm>
              <a:off x="1900278" y="3810176"/>
              <a:ext cx="25146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600" b="1" dirty="0" smtClean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</a:t>
              </a:r>
            </a:p>
            <a:p>
              <a:pPr algn="ctr"/>
              <a:r>
                <a:rPr lang="en-US" altLang="zh-CN" sz="3600" b="1" dirty="0" smtClean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3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组合 21"/>
            <p:cNvGrpSpPr/>
            <p:nvPr/>
          </p:nvGrpSpPr>
          <p:grpSpPr>
            <a:xfrm>
              <a:off x="2338388" y="1990725"/>
              <a:ext cx="1706617" cy="1676400"/>
              <a:chOff x="914400" y="1914420"/>
              <a:chExt cx="1488650" cy="1438380"/>
            </a:xfrm>
          </p:grpSpPr>
          <p:sp>
            <p:nvSpPr>
              <p:cNvPr id="13" name="椭圆 19"/>
              <p:cNvSpPr/>
              <p:nvPr/>
            </p:nvSpPr>
            <p:spPr>
              <a:xfrm>
                <a:off x="914400" y="1914420"/>
                <a:ext cx="1488650" cy="143838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20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721" y="2285152"/>
                <a:ext cx="1391435" cy="762848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2" name="Right Arrow 1"/>
            <p:cNvSpPr/>
            <p:nvPr/>
          </p:nvSpPr>
          <p:spPr>
            <a:xfrm>
              <a:off x="4230590" y="2546634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24388" y="1993353"/>
            <a:ext cx="3322583" cy="3017152"/>
            <a:chOff x="4624388" y="1993353"/>
            <a:chExt cx="3322583" cy="3017152"/>
          </a:xfrm>
        </p:grpSpPr>
        <p:sp>
          <p:nvSpPr>
            <p:cNvPr id="8" name="矩形 13"/>
            <p:cNvSpPr/>
            <p:nvPr/>
          </p:nvSpPr>
          <p:spPr>
            <a:xfrm>
              <a:off x="4624388" y="3810176"/>
              <a:ext cx="2819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Firmware</a:t>
              </a:r>
            </a:p>
            <a:p>
              <a:pPr algn="ctr"/>
              <a:r>
                <a:rPr lang="en-US" altLang="zh-CN" sz="3600" b="1" dirty="0" smtClean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lang="zh-CN" altLang="en-US" sz="3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组合 27"/>
            <p:cNvGrpSpPr/>
            <p:nvPr/>
          </p:nvGrpSpPr>
          <p:grpSpPr>
            <a:xfrm>
              <a:off x="5199829" y="1993353"/>
              <a:ext cx="1706617" cy="1676400"/>
              <a:chOff x="3699641" y="1679028"/>
              <a:chExt cx="1706617" cy="1676400"/>
            </a:xfrm>
          </p:grpSpPr>
          <p:sp>
            <p:nvSpPr>
              <p:cNvPr id="16" name="椭圆 23"/>
              <p:cNvSpPr/>
              <p:nvPr/>
            </p:nvSpPr>
            <p:spPr>
              <a:xfrm>
                <a:off x="3699641" y="1679028"/>
                <a:ext cx="1706617" cy="167640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26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4000"/>
                        </a14:imgEffect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8443" y="1990923"/>
                <a:ext cx="1247113" cy="1057077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21" name="Right Arrow 20"/>
            <p:cNvSpPr/>
            <p:nvPr/>
          </p:nvSpPr>
          <p:spPr>
            <a:xfrm>
              <a:off x="7188434" y="2546633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946971" y="1990725"/>
            <a:ext cx="2430518" cy="3019780"/>
            <a:chOff x="7946971" y="1990725"/>
            <a:chExt cx="2430518" cy="3019780"/>
          </a:xfrm>
        </p:grpSpPr>
        <p:sp>
          <p:nvSpPr>
            <p:cNvPr id="9" name="矩形 15"/>
            <p:cNvSpPr/>
            <p:nvPr/>
          </p:nvSpPr>
          <p:spPr>
            <a:xfrm>
              <a:off x="7946971" y="3810176"/>
              <a:ext cx="243051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600" b="1" dirty="0" smtClean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  <a:p>
              <a:pPr algn="ctr"/>
              <a:r>
                <a:rPr lang="en-US" altLang="zh-CN" sz="3600" b="1" dirty="0" smtClean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3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椭圆 29"/>
            <p:cNvSpPr/>
            <p:nvPr/>
          </p:nvSpPr>
          <p:spPr>
            <a:xfrm>
              <a:off x="8232719" y="1990725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3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110" y="2148716"/>
              <a:ext cx="1373834" cy="1437255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1479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79" y="1719262"/>
            <a:ext cx="12042842" cy="3228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3" y="1865177"/>
            <a:ext cx="11415712" cy="785814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  <a:latin typeface="+mn-lt"/>
              </a:rPr>
              <a:t>Instruction-Level Energy Analysis</a:t>
            </a:r>
            <a:endParaRPr lang="en-US" sz="5400" b="1" dirty="0">
              <a:ln>
                <a:solidFill>
                  <a:srgbClr val="002060"/>
                </a:solidFill>
              </a:ln>
              <a:solidFill>
                <a:schemeClr val="bg2">
                  <a:lumMod val="90000"/>
                </a:schemeClr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724" y="3536547"/>
            <a:ext cx="474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</a:rPr>
              <a:t>Why </a:t>
            </a:r>
            <a:r>
              <a:rPr lang="en-US" sz="3600" b="1" dirty="0" smtClean="0">
                <a:ln>
                  <a:solidFill>
                    <a:srgbClr val="002060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energy analysis</a:t>
            </a:r>
            <a:r>
              <a:rPr lang="en-US" sz="3600" b="1" dirty="0" smtClean="0">
                <a:ln>
                  <a:solidFill>
                    <a:srgbClr val="002060"/>
                  </a:solidFill>
                </a:ln>
                <a:solidFill>
                  <a:srgbClr val="041A9B"/>
                </a:solidFill>
              </a:rPr>
              <a:t> </a:t>
            </a:r>
            <a:r>
              <a:rPr lang="en-US" sz="3600" b="1" dirty="0" smtClean="0">
                <a:ln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</a:rPr>
              <a:t>for 3D Printers?</a:t>
            </a:r>
            <a:endParaRPr lang="en-US" sz="3200" b="1" dirty="0">
              <a:ln>
                <a:solidFill>
                  <a:srgbClr val="002060"/>
                </a:solidFill>
              </a:ln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8077" y="3536547"/>
            <a:ext cx="5060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</a:rPr>
              <a:t>Why an </a:t>
            </a:r>
            <a:r>
              <a:rPr lang="en-US" sz="3600" b="1" dirty="0" smtClean="0">
                <a:ln>
                  <a:solidFill>
                    <a:srgbClr val="002060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instruction-level</a:t>
            </a:r>
            <a:r>
              <a:rPr lang="en-US" sz="3600" b="1" dirty="0" smtClean="0">
                <a:ln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</a:rPr>
              <a:t> approach?</a:t>
            </a:r>
            <a:endParaRPr lang="en-US" sz="3200" b="1" dirty="0">
              <a:ln>
                <a:solidFill>
                  <a:srgbClr val="002060"/>
                </a:solidFill>
              </a:ln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15359" y="2674388"/>
            <a:ext cx="1204332" cy="7987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603679" y="2650991"/>
            <a:ext cx="1204332" cy="7987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19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Cross-Layer Energy Reduction Approach for 3D Printers (1/6)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5473" y="2057659"/>
            <a:ext cx="11887200" cy="2492359"/>
            <a:chOff x="145473" y="2057659"/>
            <a:chExt cx="11887200" cy="2492359"/>
          </a:xfrm>
        </p:grpSpPr>
        <p:sp>
          <p:nvSpPr>
            <p:cNvPr id="23" name="Rounded Rectangle 22"/>
            <p:cNvSpPr/>
            <p:nvPr/>
          </p:nvSpPr>
          <p:spPr>
            <a:xfrm>
              <a:off x="268306" y="2309473"/>
              <a:ext cx="1443972" cy="2052123"/>
            </a:xfrm>
            <a:prstGeom prst="roundRect">
              <a:avLst/>
            </a:prstGeom>
            <a:noFill/>
            <a:ln w="47625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211507" y="3268131"/>
              <a:ext cx="597984" cy="475831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313213" y="3254341"/>
              <a:ext cx="941826" cy="475831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022063" y="3254340"/>
              <a:ext cx="843987" cy="475831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4380" y="3659626"/>
              <a:ext cx="15492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Application</a:t>
              </a:r>
            </a:p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Layer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465434" y="2309473"/>
              <a:ext cx="1398040" cy="2052123"/>
            </a:xfrm>
            <a:prstGeom prst="roundRect">
              <a:avLst/>
            </a:prstGeom>
            <a:noFill/>
            <a:ln w="47625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24573" y="3751544"/>
              <a:ext cx="15492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Compiler</a:t>
              </a:r>
            </a:p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Layer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085687" y="2309473"/>
              <a:ext cx="1571412" cy="2088402"/>
            </a:xfrm>
            <a:prstGeom prst="roundRect">
              <a:avLst/>
            </a:prstGeom>
            <a:noFill/>
            <a:ln w="47625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59505" y="3715265"/>
              <a:ext cx="15492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Firmware</a:t>
              </a:r>
            </a:p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Layer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408034" y="2434768"/>
              <a:ext cx="1229554" cy="1773534"/>
            </a:xfrm>
            <a:prstGeom prst="roundRect">
              <a:avLst/>
            </a:prstGeom>
            <a:noFill/>
            <a:ln w="47625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12779" y="3561971"/>
              <a:ext cx="15492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Hardware</a:t>
              </a:r>
            </a:p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Layer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4039" y="3295865"/>
              <a:ext cx="630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STL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5148" y="3295865"/>
              <a:ext cx="1057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G-code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79752" y="3295865"/>
              <a:ext cx="881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Signal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783" y="2492781"/>
              <a:ext cx="937319" cy="9139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57" y="2449183"/>
              <a:ext cx="988579" cy="95752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493" y="2492781"/>
              <a:ext cx="841923" cy="841923"/>
            </a:xfrm>
            <a:prstGeom prst="rect">
              <a:avLst/>
            </a:prstGeom>
          </p:spPr>
        </p:pic>
        <p:sp>
          <p:nvSpPr>
            <p:cNvPr id="40" name="Right Arrow 39"/>
            <p:cNvSpPr/>
            <p:nvPr/>
          </p:nvSpPr>
          <p:spPr>
            <a:xfrm>
              <a:off x="1347624" y="3281887"/>
              <a:ext cx="540532" cy="392784"/>
            </a:xfrm>
            <a:prstGeom prst="rightArrow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8269" y="2538497"/>
              <a:ext cx="956353" cy="903753"/>
            </a:xfrm>
            <a:prstGeom prst="rect">
              <a:avLst/>
            </a:prstGeom>
          </p:spPr>
        </p:pic>
        <p:sp>
          <p:nvSpPr>
            <p:cNvPr id="42" name="Rounded Rectangle 41"/>
            <p:cNvSpPr/>
            <p:nvPr/>
          </p:nvSpPr>
          <p:spPr>
            <a:xfrm>
              <a:off x="145473" y="2143465"/>
              <a:ext cx="6443482" cy="240655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ffectLst>
              <a:glow rad="228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901961" y="2057659"/>
              <a:ext cx="5130712" cy="2492359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3165248" y="3276691"/>
              <a:ext cx="540532" cy="392784"/>
            </a:xfrm>
            <a:prstGeom prst="rightArrow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4627254" y="3300672"/>
              <a:ext cx="540532" cy="392784"/>
            </a:xfrm>
            <a:prstGeom prst="rightArrow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6659259" y="3276691"/>
              <a:ext cx="540532" cy="392784"/>
            </a:xfrm>
            <a:prstGeom prst="rightArrow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47" name="Right Arrow 46"/>
            <p:cNvSpPr/>
            <p:nvPr/>
          </p:nvSpPr>
          <p:spPr>
            <a:xfrm>
              <a:off x="8410194" y="3276691"/>
              <a:ext cx="540532" cy="392784"/>
            </a:xfrm>
            <a:prstGeom prst="rightArrow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48" name="Right Arrow 47"/>
            <p:cNvSpPr/>
            <p:nvPr/>
          </p:nvSpPr>
          <p:spPr>
            <a:xfrm>
              <a:off x="10017738" y="3322481"/>
              <a:ext cx="540532" cy="392784"/>
            </a:xfrm>
            <a:prstGeom prst="rightArrow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组合 9"/>
          <p:cNvGrpSpPr/>
          <p:nvPr/>
        </p:nvGrpSpPr>
        <p:grpSpPr>
          <a:xfrm>
            <a:off x="3148012" y="925491"/>
            <a:ext cx="861852" cy="880988"/>
            <a:chOff x="1219200" y="125391"/>
            <a:chExt cx="861852" cy="880988"/>
          </a:xfrm>
        </p:grpSpPr>
        <p:sp>
          <p:nvSpPr>
            <p:cNvPr id="53" name="椭圆 27"/>
            <p:cNvSpPr/>
            <p:nvPr/>
          </p:nvSpPr>
          <p:spPr>
            <a:xfrm>
              <a:off x="1219200" y="125391"/>
              <a:ext cx="861852" cy="880988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912" y="352459"/>
              <a:ext cx="805570" cy="467234"/>
            </a:xfrm>
            <a:prstGeom prst="rect">
              <a:avLst/>
            </a:prstGeom>
          </p:spPr>
        </p:pic>
      </p:grpSp>
      <p:grpSp>
        <p:nvGrpSpPr>
          <p:cNvPr id="55" name="组合 29"/>
          <p:cNvGrpSpPr/>
          <p:nvPr/>
        </p:nvGrpSpPr>
        <p:grpSpPr>
          <a:xfrm>
            <a:off x="6043612" y="928119"/>
            <a:ext cx="861852" cy="880988"/>
            <a:chOff x="3699641" y="1679028"/>
            <a:chExt cx="1706617" cy="1676400"/>
          </a:xfrm>
        </p:grpSpPr>
        <p:sp>
          <p:nvSpPr>
            <p:cNvPr id="56" name="椭圆 30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31"/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grpSp>
        <p:nvGrpSpPr>
          <p:cNvPr id="58" name="组合 32"/>
          <p:cNvGrpSpPr/>
          <p:nvPr/>
        </p:nvGrpSpPr>
        <p:grpSpPr>
          <a:xfrm>
            <a:off x="9042343" y="925491"/>
            <a:ext cx="861852" cy="880988"/>
            <a:chOff x="6732531" y="1676400"/>
            <a:chExt cx="1706617" cy="1676400"/>
          </a:xfrm>
        </p:grpSpPr>
        <p:sp>
          <p:nvSpPr>
            <p:cNvPr id="59" name="椭圆 33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34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61" name="直接连接符 7"/>
          <p:cNvCxnSpPr/>
          <p:nvPr/>
        </p:nvCxnSpPr>
        <p:spPr>
          <a:xfrm>
            <a:off x="4009864" y="1365985"/>
            <a:ext cx="2033748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35"/>
          <p:cNvCxnSpPr/>
          <p:nvPr/>
        </p:nvCxnSpPr>
        <p:spPr>
          <a:xfrm flipV="1">
            <a:off x="6905464" y="1365985"/>
            <a:ext cx="2136879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659259" y="4997099"/>
            <a:ext cx="1949480" cy="589877"/>
          </a:xfrm>
          <a:prstGeom prst="roundRect">
            <a:avLst/>
          </a:prstGeom>
          <a:noFill/>
          <a:ln w="47625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Firmware Support Interface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482263" y="4972784"/>
            <a:ext cx="4802153" cy="1581411"/>
            <a:chOff x="3482263" y="4972784"/>
            <a:chExt cx="4802153" cy="1581411"/>
          </a:xfrm>
        </p:grpSpPr>
        <p:sp>
          <p:nvSpPr>
            <p:cNvPr id="63" name="Rounded Rectangle 62"/>
            <p:cNvSpPr/>
            <p:nvPr/>
          </p:nvSpPr>
          <p:spPr>
            <a:xfrm>
              <a:off x="3482263" y="4972784"/>
              <a:ext cx="1544475" cy="520136"/>
            </a:xfrm>
            <a:prstGeom prst="roundRect">
              <a:avLst/>
            </a:prstGeom>
            <a:noFill/>
            <a:ln w="47625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Re-compiler</a:t>
              </a:r>
              <a:endParaRPr lang="en-US" b="1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819864" y="5990655"/>
              <a:ext cx="1544475" cy="433040"/>
            </a:xfrm>
            <a:prstGeom prst="roundRect">
              <a:avLst/>
            </a:prstGeom>
            <a:noFill/>
            <a:ln w="47625">
              <a:solidFill>
                <a:schemeClr val="accent4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S-series Instr.</a:t>
              </a:r>
              <a:endParaRPr lang="en-US" b="1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5541212" y="6017602"/>
              <a:ext cx="2526574" cy="419215"/>
            </a:xfrm>
            <a:prstGeom prst="roundRect">
              <a:avLst/>
            </a:prstGeom>
            <a:noFill/>
            <a:ln w="47625">
              <a:solidFill>
                <a:schemeClr val="accent4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Re-compiler Algorithm</a:t>
              </a:r>
              <a:endParaRPr lang="en-US" b="1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654783" y="5859532"/>
              <a:ext cx="4629633" cy="694663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  <a:prstDash val="sysDash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ight Arrow 67"/>
            <p:cNvSpPr/>
            <p:nvPr/>
          </p:nvSpPr>
          <p:spPr>
            <a:xfrm rot="16200000">
              <a:off x="4051055" y="5475496"/>
              <a:ext cx="316488" cy="351334"/>
            </a:xfrm>
            <a:prstGeom prst="rightArrow">
              <a:avLst/>
            </a:prstGeom>
            <a:solidFill>
              <a:schemeClr val="accent4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54809" y="4957364"/>
            <a:ext cx="1807103" cy="745054"/>
            <a:chOff x="4954809" y="4957364"/>
            <a:chExt cx="1807103" cy="745054"/>
          </a:xfrm>
        </p:grpSpPr>
        <p:sp>
          <p:nvSpPr>
            <p:cNvPr id="69" name="Rounded Rectangle 68"/>
            <p:cNvSpPr/>
            <p:nvPr/>
          </p:nvSpPr>
          <p:spPr>
            <a:xfrm>
              <a:off x="5423412" y="4957364"/>
              <a:ext cx="941826" cy="745054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954809" y="5004831"/>
              <a:ext cx="1807103" cy="646331"/>
              <a:chOff x="4954809" y="5004831"/>
              <a:chExt cx="1807103" cy="646331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5423412" y="5004831"/>
                <a:ext cx="902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accent4"/>
                    </a:solidFill>
                  </a:rPr>
                  <a:t>New</a:t>
                </a:r>
              </a:p>
              <a:p>
                <a:pPr algn="ctr"/>
                <a:r>
                  <a:rPr lang="en-US" b="1" dirty="0" smtClean="0">
                    <a:solidFill>
                      <a:schemeClr val="accent4"/>
                    </a:solidFill>
                  </a:rPr>
                  <a:t>G-code</a:t>
                </a:r>
              </a:p>
            </p:txBody>
          </p:sp>
          <p:sp>
            <p:nvSpPr>
              <p:cNvPr id="71" name="Right Arrow 70"/>
              <p:cNvSpPr/>
              <p:nvPr/>
            </p:nvSpPr>
            <p:spPr>
              <a:xfrm>
                <a:off x="4954809" y="5135526"/>
                <a:ext cx="409530" cy="299307"/>
              </a:xfrm>
              <a:prstGeom prst="rightArrow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72" name="Right Arrow 71"/>
              <p:cNvSpPr/>
              <p:nvPr/>
            </p:nvSpPr>
            <p:spPr>
              <a:xfrm>
                <a:off x="6352382" y="5126965"/>
                <a:ext cx="409530" cy="299307"/>
              </a:xfrm>
              <a:prstGeom prst="rightArrow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280239" y="4397875"/>
            <a:ext cx="8939282" cy="2345825"/>
            <a:chOff x="3280239" y="4397875"/>
            <a:chExt cx="8939282" cy="2345825"/>
          </a:xfrm>
        </p:grpSpPr>
        <p:sp>
          <p:nvSpPr>
            <p:cNvPr id="51" name="Rounded Rectangle 50"/>
            <p:cNvSpPr/>
            <p:nvPr/>
          </p:nvSpPr>
          <p:spPr>
            <a:xfrm>
              <a:off x="3280239" y="4706434"/>
              <a:ext cx="5762104" cy="2037266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  <a:prstDash val="sysDash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ight Arrow 49"/>
            <p:cNvSpPr/>
            <p:nvPr/>
          </p:nvSpPr>
          <p:spPr>
            <a:xfrm rot="16200000">
              <a:off x="7601128" y="4492148"/>
              <a:ext cx="540532" cy="392784"/>
            </a:xfrm>
            <a:prstGeom prst="rightArrow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49" name="Right Arrow 48"/>
            <p:cNvSpPr/>
            <p:nvPr/>
          </p:nvSpPr>
          <p:spPr>
            <a:xfrm rot="5400000">
              <a:off x="3893859" y="4481680"/>
              <a:ext cx="574911" cy="407302"/>
            </a:xfrm>
            <a:prstGeom prst="rightArrow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105712" y="5103073"/>
              <a:ext cx="31138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4"/>
                  </a:solidFill>
                </a:rPr>
                <a:t>Our Cross-</a:t>
              </a:r>
            </a:p>
            <a:p>
              <a:r>
                <a:rPr lang="en-US" sz="3200" dirty="0" smtClean="0">
                  <a:solidFill>
                    <a:schemeClr val="accent4"/>
                  </a:solidFill>
                </a:rPr>
                <a:t>Layered Solution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0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Cross-Layer Energy Reduction Approach for 3D Printers (2/6)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sp>
        <p:nvSpPr>
          <p:cNvPr id="4" name="矩形 5"/>
          <p:cNvSpPr/>
          <p:nvPr/>
        </p:nvSpPr>
        <p:spPr>
          <a:xfrm>
            <a:off x="2296759" y="2033547"/>
            <a:ext cx="2564357" cy="3194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2000" dirty="0" smtClean="0">
                <a:solidFill>
                  <a:schemeClr val="accent4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Instruction Support</a:t>
            </a:r>
            <a:endParaRPr kumimoji="0" lang="zh-CN" altLang="en-US" sz="2000" dirty="0">
              <a:solidFill>
                <a:schemeClr val="accent4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grpSp>
        <p:nvGrpSpPr>
          <p:cNvPr id="7" name="组合 9"/>
          <p:cNvGrpSpPr/>
          <p:nvPr/>
        </p:nvGrpSpPr>
        <p:grpSpPr>
          <a:xfrm>
            <a:off x="3148012" y="925491"/>
            <a:ext cx="861852" cy="880988"/>
            <a:chOff x="1219200" y="125391"/>
            <a:chExt cx="861852" cy="880988"/>
          </a:xfrm>
        </p:grpSpPr>
        <p:sp>
          <p:nvSpPr>
            <p:cNvPr id="8" name="椭圆 27"/>
            <p:cNvSpPr/>
            <p:nvPr/>
          </p:nvSpPr>
          <p:spPr>
            <a:xfrm>
              <a:off x="1219200" y="125391"/>
              <a:ext cx="861852" cy="880988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2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912" y="352459"/>
              <a:ext cx="805570" cy="467234"/>
            </a:xfrm>
            <a:prstGeom prst="rect">
              <a:avLst/>
            </a:prstGeom>
          </p:spPr>
        </p:pic>
      </p:grpSp>
      <p:grpSp>
        <p:nvGrpSpPr>
          <p:cNvPr id="10" name="组合 29"/>
          <p:cNvGrpSpPr/>
          <p:nvPr/>
        </p:nvGrpSpPr>
        <p:grpSpPr>
          <a:xfrm>
            <a:off x="6043612" y="928119"/>
            <a:ext cx="861852" cy="880988"/>
            <a:chOff x="3699641" y="1679028"/>
            <a:chExt cx="1706617" cy="1676400"/>
          </a:xfrm>
        </p:grpSpPr>
        <p:sp>
          <p:nvSpPr>
            <p:cNvPr id="11" name="椭圆 30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3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grpSp>
        <p:nvGrpSpPr>
          <p:cNvPr id="13" name="组合 32"/>
          <p:cNvGrpSpPr/>
          <p:nvPr/>
        </p:nvGrpSpPr>
        <p:grpSpPr>
          <a:xfrm>
            <a:off x="9042343" y="925491"/>
            <a:ext cx="861852" cy="880988"/>
            <a:chOff x="6732531" y="1676400"/>
            <a:chExt cx="1706617" cy="1676400"/>
          </a:xfrm>
        </p:grpSpPr>
        <p:sp>
          <p:nvSpPr>
            <p:cNvPr id="14" name="椭圆 33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3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16" name="直接连接符 7"/>
          <p:cNvCxnSpPr/>
          <p:nvPr/>
        </p:nvCxnSpPr>
        <p:spPr>
          <a:xfrm>
            <a:off x="4009864" y="1365985"/>
            <a:ext cx="2033748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5"/>
          <p:cNvCxnSpPr/>
          <p:nvPr/>
        </p:nvCxnSpPr>
        <p:spPr>
          <a:xfrm flipV="1">
            <a:off x="6905464" y="1365985"/>
            <a:ext cx="2136879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36"/>
          <p:cNvCxnSpPr/>
          <p:nvPr/>
        </p:nvCxnSpPr>
        <p:spPr>
          <a:xfrm>
            <a:off x="3578938" y="1806479"/>
            <a:ext cx="0" cy="2270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18995" y="2545375"/>
            <a:ext cx="561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New S-series G-code Instructions</a:t>
            </a:r>
            <a:endParaRPr lang="en-US" sz="3200" dirty="0">
              <a:solidFill>
                <a:schemeClr val="accent4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006753"/>
              </p:ext>
            </p:extLst>
          </p:nvPr>
        </p:nvGraphicFramePr>
        <p:xfrm>
          <a:off x="3010536" y="3091881"/>
          <a:ext cx="7310463" cy="356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821">
                  <a:extLst>
                    <a:ext uri="{9D8B030D-6E8A-4147-A177-3AD203B41FA5}">
                      <a16:colId xmlns:a16="http://schemas.microsoft.com/office/drawing/2014/main" xmlns="" val="1150356374"/>
                    </a:ext>
                  </a:extLst>
                </a:gridCol>
                <a:gridCol w="2436821">
                  <a:extLst>
                    <a:ext uri="{9D8B030D-6E8A-4147-A177-3AD203B41FA5}">
                      <a16:colId xmlns:a16="http://schemas.microsoft.com/office/drawing/2014/main" xmlns="" val="2875070450"/>
                    </a:ext>
                  </a:extLst>
                </a:gridCol>
                <a:gridCol w="2436821">
                  <a:extLst>
                    <a:ext uri="{9D8B030D-6E8A-4147-A177-3AD203B41FA5}">
                      <a16:colId xmlns:a16="http://schemas.microsoft.com/office/drawing/2014/main" xmlns="" val="1471682103"/>
                    </a:ext>
                  </a:extLst>
                </a:gridCol>
              </a:tblGrid>
              <a:tr h="795432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n>
                            <a:noFill/>
                          </a:ln>
                        </a:rPr>
                        <a:t>S-series</a:t>
                      </a:r>
                      <a:endParaRPr lang="en-US" sz="440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n>
                            <a:noFill/>
                          </a:ln>
                        </a:rPr>
                        <a:t>Function</a:t>
                      </a:r>
                      <a:endParaRPr lang="en-US" sz="440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n>
                            <a:noFill/>
                          </a:ln>
                        </a:rPr>
                        <a:t>Pwr.</a:t>
                      </a:r>
                      <a:r>
                        <a:rPr lang="en-US" sz="4400" baseline="0" dirty="0" smtClean="0">
                          <a:ln>
                            <a:noFill/>
                          </a:ln>
                        </a:rPr>
                        <a:t> (W)</a:t>
                      </a:r>
                      <a:endParaRPr lang="en-US" sz="440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96113598"/>
                  </a:ext>
                </a:extLst>
              </a:tr>
              <a:tr h="69279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 X on</a:t>
                      </a:r>
                      <a:endParaRPr lang="en-US" sz="3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X-motor </a:t>
                      </a:r>
                      <a:r>
                        <a:rPr lang="en-US" sz="3200" b="1" dirty="0" smtClean="0"/>
                        <a:t>on</a:t>
                      </a:r>
                      <a:endParaRPr lang="en-US" sz="32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2.39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0533267"/>
                  </a:ext>
                </a:extLst>
              </a:tr>
              <a:tr h="69279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 X off</a:t>
                      </a:r>
                      <a:endParaRPr lang="en-US" sz="3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X-motor </a:t>
                      </a:r>
                      <a:r>
                        <a:rPr lang="en-US" sz="3200" b="1" dirty="0" smtClean="0"/>
                        <a:t>off</a:t>
                      </a:r>
                      <a:endParaRPr lang="en-US" sz="32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2.38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219"/>
                  </a:ext>
                </a:extLst>
              </a:tr>
              <a:tr h="69279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 Y on</a:t>
                      </a:r>
                      <a:endParaRPr lang="en-US" sz="3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Y-motor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b="1" baseline="0" dirty="0" smtClean="0"/>
                        <a:t>on</a:t>
                      </a:r>
                      <a:endParaRPr lang="en-US" sz="32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2.40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1082841"/>
                  </a:ext>
                </a:extLst>
              </a:tr>
              <a:tr h="69279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 Y off</a:t>
                      </a:r>
                      <a:endParaRPr lang="en-US" sz="32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Y-motor </a:t>
                      </a:r>
                      <a:r>
                        <a:rPr lang="en-US" sz="3200" b="1" dirty="0" smtClean="0"/>
                        <a:t>off</a:t>
                      </a:r>
                      <a:endParaRPr lang="en-US" sz="32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2.42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21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Cross-Layer Energy Reduction Approach for 3D Printers (3/6)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78761" y="2559436"/>
            <a:ext cx="758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Addition of New S-series G-code Instructions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9398" y="3534385"/>
            <a:ext cx="3221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G1 X680.185 Y80.416 E1.15471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X680.185 Y80.079 E1.24956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X680.185 Y79.831 E1.33800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X680.185 Y79.717 E1.38503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X682.736 Y79.717 E1.47988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X683.482 Y79.717 E1.57035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X683.872 Y79.717 E1.61737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X684.628 Y79.717 E1.70820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23574" y="3247342"/>
            <a:ext cx="32211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 X off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S Y 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X680.185 Y80.416 E1.15471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X680.185 Y80.079 E1.24956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X680.185 Y79.831 E1.33800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X680.185 Y79.717 E1.38503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S Y off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S X 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X682.736 Y79.717 E1.47988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X683.482 Y79.717 E1.57035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X683.872 Y79.717 E1.61737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G1 X684.628 Y79.717 E1.70820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275107" y="4382015"/>
            <a:ext cx="902994" cy="61306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66533" y="3247341"/>
            <a:ext cx="1048668" cy="667270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323573" y="4864859"/>
            <a:ext cx="991626" cy="720805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315199" y="3554056"/>
            <a:ext cx="157941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15199" y="5244311"/>
            <a:ext cx="157941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51659" y="3303552"/>
            <a:ext cx="186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S Instructions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35242" y="4997248"/>
            <a:ext cx="186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S Instructions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10281" y="5751166"/>
            <a:ext cx="2628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Original G-code File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44" name="矩形 5"/>
          <p:cNvSpPr/>
          <p:nvPr/>
        </p:nvSpPr>
        <p:spPr>
          <a:xfrm>
            <a:off x="2296759" y="2033547"/>
            <a:ext cx="2564357" cy="3194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2000" dirty="0" smtClean="0">
                <a:solidFill>
                  <a:schemeClr val="accent4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Instruction Support</a:t>
            </a:r>
            <a:endParaRPr kumimoji="0" lang="zh-CN" altLang="en-US" sz="2000" dirty="0">
              <a:solidFill>
                <a:schemeClr val="accent4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grpSp>
        <p:nvGrpSpPr>
          <p:cNvPr id="45" name="组合 9"/>
          <p:cNvGrpSpPr/>
          <p:nvPr/>
        </p:nvGrpSpPr>
        <p:grpSpPr>
          <a:xfrm>
            <a:off x="3148012" y="925491"/>
            <a:ext cx="861852" cy="880988"/>
            <a:chOff x="1219200" y="125391"/>
            <a:chExt cx="861852" cy="880988"/>
          </a:xfrm>
        </p:grpSpPr>
        <p:sp>
          <p:nvSpPr>
            <p:cNvPr id="46" name="椭圆 27"/>
            <p:cNvSpPr/>
            <p:nvPr/>
          </p:nvSpPr>
          <p:spPr>
            <a:xfrm>
              <a:off x="1219200" y="125391"/>
              <a:ext cx="861852" cy="880988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2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912" y="352459"/>
              <a:ext cx="805570" cy="467234"/>
            </a:xfrm>
            <a:prstGeom prst="rect">
              <a:avLst/>
            </a:prstGeom>
          </p:spPr>
        </p:pic>
      </p:grpSp>
      <p:grpSp>
        <p:nvGrpSpPr>
          <p:cNvPr id="48" name="组合 29"/>
          <p:cNvGrpSpPr/>
          <p:nvPr/>
        </p:nvGrpSpPr>
        <p:grpSpPr>
          <a:xfrm>
            <a:off x="6043612" y="928119"/>
            <a:ext cx="861852" cy="880988"/>
            <a:chOff x="3699641" y="1679028"/>
            <a:chExt cx="1706617" cy="1676400"/>
          </a:xfrm>
        </p:grpSpPr>
        <p:sp>
          <p:nvSpPr>
            <p:cNvPr id="49" name="椭圆 30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3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grpSp>
        <p:nvGrpSpPr>
          <p:cNvPr id="51" name="组合 32"/>
          <p:cNvGrpSpPr/>
          <p:nvPr/>
        </p:nvGrpSpPr>
        <p:grpSpPr>
          <a:xfrm>
            <a:off x="9042343" y="925491"/>
            <a:ext cx="861852" cy="880988"/>
            <a:chOff x="6732531" y="1676400"/>
            <a:chExt cx="1706617" cy="1676400"/>
          </a:xfrm>
        </p:grpSpPr>
        <p:sp>
          <p:nvSpPr>
            <p:cNvPr id="52" name="椭圆 33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3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54" name="直接连接符 7"/>
          <p:cNvCxnSpPr/>
          <p:nvPr/>
        </p:nvCxnSpPr>
        <p:spPr>
          <a:xfrm>
            <a:off x="4009864" y="1365985"/>
            <a:ext cx="2033748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35"/>
          <p:cNvCxnSpPr/>
          <p:nvPr/>
        </p:nvCxnSpPr>
        <p:spPr>
          <a:xfrm flipV="1">
            <a:off x="6905464" y="1365985"/>
            <a:ext cx="2136879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36"/>
          <p:cNvCxnSpPr/>
          <p:nvPr/>
        </p:nvCxnSpPr>
        <p:spPr>
          <a:xfrm>
            <a:off x="3578938" y="1806479"/>
            <a:ext cx="0" cy="2270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1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Cross-Layer Energy Reduction Approach for 3D Printers (4/6)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grpSp>
        <p:nvGrpSpPr>
          <p:cNvPr id="19" name="组合 51"/>
          <p:cNvGrpSpPr/>
          <p:nvPr/>
        </p:nvGrpSpPr>
        <p:grpSpPr>
          <a:xfrm>
            <a:off x="2933700" y="925491"/>
            <a:ext cx="861852" cy="880988"/>
            <a:chOff x="914400" y="1914420"/>
            <a:chExt cx="1488650" cy="1438380"/>
          </a:xfrm>
        </p:grpSpPr>
        <p:sp>
          <p:nvSpPr>
            <p:cNvPr id="20" name="椭圆 52"/>
            <p:cNvSpPr/>
            <p:nvPr/>
          </p:nvSpPr>
          <p:spPr>
            <a:xfrm>
              <a:off x="914400" y="1914420"/>
              <a:ext cx="1488650" cy="143838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5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1" y="2285152"/>
              <a:ext cx="1391435" cy="762848"/>
            </a:xfrm>
            <a:prstGeom prst="rect">
              <a:avLst/>
            </a:prstGeom>
          </p:spPr>
        </p:pic>
      </p:grpSp>
      <p:sp>
        <p:nvSpPr>
          <p:cNvPr id="22" name="椭圆 55"/>
          <p:cNvSpPr/>
          <p:nvPr/>
        </p:nvSpPr>
        <p:spPr>
          <a:xfrm>
            <a:off x="5829300" y="928119"/>
            <a:ext cx="861852" cy="880988"/>
          </a:xfrm>
          <a:prstGeom prst="ellipse">
            <a:avLst/>
          </a:prstGeom>
          <a:noFill/>
          <a:ln w="5715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5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47" y="1092027"/>
            <a:ext cx="629800" cy="555519"/>
          </a:xfrm>
          <a:prstGeom prst="rect">
            <a:avLst/>
          </a:prstGeom>
        </p:spPr>
      </p:pic>
      <p:sp>
        <p:nvSpPr>
          <p:cNvPr id="25" name="椭圆 58"/>
          <p:cNvSpPr/>
          <p:nvPr/>
        </p:nvSpPr>
        <p:spPr>
          <a:xfrm>
            <a:off x="8828031" y="925491"/>
            <a:ext cx="861852" cy="880988"/>
          </a:xfrm>
          <a:prstGeom prst="ellipse">
            <a:avLst/>
          </a:prstGeom>
          <a:noFill/>
          <a:ln w="5715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60"/>
          <p:cNvCxnSpPr/>
          <p:nvPr/>
        </p:nvCxnSpPr>
        <p:spPr>
          <a:xfrm>
            <a:off x="3795552" y="1365985"/>
            <a:ext cx="2033748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61"/>
          <p:cNvCxnSpPr/>
          <p:nvPr/>
        </p:nvCxnSpPr>
        <p:spPr>
          <a:xfrm flipV="1">
            <a:off x="6691152" y="1365985"/>
            <a:ext cx="2136879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63"/>
          <p:cNvSpPr/>
          <p:nvPr/>
        </p:nvSpPr>
        <p:spPr>
          <a:xfrm>
            <a:off x="5129749" y="2042531"/>
            <a:ext cx="2260953" cy="3194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accent4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Firmware Support</a:t>
            </a:r>
            <a:endParaRPr kumimoji="0" lang="zh-CN" altLang="en-US" sz="2000" dirty="0">
              <a:solidFill>
                <a:schemeClr val="accent4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cxnSp>
        <p:nvCxnSpPr>
          <p:cNvPr id="30" name="直接箭头连接符 64"/>
          <p:cNvCxnSpPr/>
          <p:nvPr/>
        </p:nvCxnSpPr>
        <p:spPr>
          <a:xfrm>
            <a:off x="6260226" y="1809107"/>
            <a:ext cx="0" cy="2334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213398" y="2546845"/>
            <a:ext cx="659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4"/>
                </a:solidFill>
              </a:rPr>
              <a:t>Extension of firmware to facilitate individual motor control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pic>
        <p:nvPicPr>
          <p:cNvPr id="33" name="图片 34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980" y="1024067"/>
            <a:ext cx="685899" cy="7175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48422" y="3840602"/>
            <a:ext cx="58387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Significant Changes in Firmware:</a:t>
            </a:r>
            <a:endParaRPr lang="en-US" sz="2400" dirty="0"/>
          </a:p>
          <a:p>
            <a:r>
              <a:rPr lang="en-US" sz="2800" dirty="0" smtClean="0">
                <a:solidFill>
                  <a:schemeClr val="accent2"/>
                </a:solidFill>
              </a:rPr>
              <a:t>In Hardware Driver Management: 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 smtClean="0">
                <a:solidFill>
                  <a:schemeClr val="accent2"/>
                </a:solidFill>
              </a:rPr>
              <a:t>    </a:t>
            </a:r>
            <a:r>
              <a:rPr lang="en-US" sz="2800" dirty="0" smtClean="0">
                <a:solidFill>
                  <a:schemeClr val="bg1"/>
                </a:solidFill>
              </a:rPr>
              <a:t>- Power Gate X, Y and </a:t>
            </a:r>
            <a:r>
              <a:rPr lang="en-US" sz="2800" dirty="0">
                <a:solidFill>
                  <a:schemeClr val="bg1"/>
                </a:solidFill>
              </a:rPr>
              <a:t>Z</a:t>
            </a:r>
            <a:r>
              <a:rPr lang="en-US" sz="2800" dirty="0" smtClean="0">
                <a:solidFill>
                  <a:schemeClr val="bg1"/>
                </a:solidFill>
              </a:rPr>
              <a:t> motors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accent2"/>
                </a:solidFill>
              </a:rPr>
              <a:t>In Execution loop: 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     </a:t>
            </a:r>
            <a:r>
              <a:rPr lang="en-US" sz="2800" dirty="0" smtClean="0">
                <a:solidFill>
                  <a:schemeClr val="bg1"/>
                </a:solidFill>
              </a:rPr>
              <a:t>- Back-up Current Motor direction.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     </a:t>
            </a:r>
            <a:r>
              <a:rPr lang="en-US" sz="2800" dirty="0" smtClean="0">
                <a:solidFill>
                  <a:schemeClr val="bg1"/>
                </a:solidFill>
              </a:rPr>
              <a:t>- Interpret new S-series instructions.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-152873" y="1726113"/>
            <a:ext cx="5754999" cy="4923028"/>
            <a:chOff x="-152873" y="1726113"/>
            <a:chExt cx="5754999" cy="492302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873" y="4216009"/>
              <a:ext cx="1446959" cy="964639"/>
            </a:xfrm>
            <a:prstGeom prst="rect">
              <a:avLst/>
            </a:prstGeom>
          </p:spPr>
        </p:pic>
        <p:grpSp>
          <p:nvGrpSpPr>
            <p:cNvPr id="107" name="Group 106"/>
            <p:cNvGrpSpPr/>
            <p:nvPr/>
          </p:nvGrpSpPr>
          <p:grpSpPr>
            <a:xfrm>
              <a:off x="-66604" y="1726113"/>
              <a:ext cx="5668730" cy="4923028"/>
              <a:chOff x="-66604" y="1726113"/>
              <a:chExt cx="5668730" cy="4923028"/>
            </a:xfrm>
          </p:grpSpPr>
          <p:sp>
            <p:nvSpPr>
              <p:cNvPr id="2" name="Flowchart: Or 1"/>
              <p:cNvSpPr/>
              <p:nvPr/>
            </p:nvSpPr>
            <p:spPr>
              <a:xfrm rot="18884577">
                <a:off x="2070641" y="4548567"/>
                <a:ext cx="893618" cy="893618"/>
              </a:xfrm>
              <a:prstGeom prst="flowChartOr">
                <a:avLst/>
              </a:prstGeom>
              <a:solidFill>
                <a:srgbClr val="FF7C80"/>
              </a:solidFill>
              <a:ln w="1111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Process 3"/>
              <p:cNvSpPr/>
              <p:nvPr/>
            </p:nvSpPr>
            <p:spPr>
              <a:xfrm>
                <a:off x="675409" y="5440983"/>
                <a:ext cx="958813" cy="900157"/>
              </a:xfrm>
              <a:prstGeom prst="flowChartProcess">
                <a:avLst/>
              </a:prstGeom>
              <a:solidFill>
                <a:srgbClr val="92D050"/>
              </a:solidFill>
              <a:ln w="1206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Stepper Motor Driver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Process 37"/>
              <p:cNvSpPr/>
              <p:nvPr/>
            </p:nvSpPr>
            <p:spPr>
              <a:xfrm>
                <a:off x="2015599" y="2940445"/>
                <a:ext cx="958813" cy="900157"/>
              </a:xfrm>
              <a:prstGeom prst="flowChartProcess">
                <a:avLst/>
              </a:prstGeom>
              <a:solidFill>
                <a:srgbClr val="92D050"/>
              </a:solidFill>
              <a:ln w="1206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Stepper Motor Driver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Flowchart: Process 40"/>
              <p:cNvSpPr/>
              <p:nvPr/>
            </p:nvSpPr>
            <p:spPr>
              <a:xfrm>
                <a:off x="3400678" y="5440983"/>
                <a:ext cx="958813" cy="900157"/>
              </a:xfrm>
              <a:prstGeom prst="flowChartProcess">
                <a:avLst/>
              </a:prstGeom>
              <a:solidFill>
                <a:srgbClr val="92D050"/>
              </a:solidFill>
              <a:ln w="1206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Stepper Motor Driver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Straight Connector 7"/>
              <p:cNvCxnSpPr>
                <a:stCxn id="2" idx="1"/>
              </p:cNvCxnSpPr>
              <p:nvPr/>
            </p:nvCxnSpPr>
            <p:spPr>
              <a:xfrm flipH="1">
                <a:off x="1517073" y="4997381"/>
                <a:ext cx="553572" cy="443602"/>
              </a:xfrm>
              <a:prstGeom prst="line">
                <a:avLst/>
              </a:prstGeom>
              <a:ln w="139700">
                <a:solidFill>
                  <a:srgbClr val="7958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endCxn id="2" idx="5"/>
              </p:cNvCxnSpPr>
              <p:nvPr/>
            </p:nvCxnSpPr>
            <p:spPr>
              <a:xfrm flipH="1" flipV="1">
                <a:off x="2964255" y="4993371"/>
                <a:ext cx="553572" cy="447612"/>
              </a:xfrm>
              <a:prstGeom prst="line">
                <a:avLst/>
              </a:prstGeom>
              <a:ln w="139700">
                <a:solidFill>
                  <a:srgbClr val="7958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8" idx="2"/>
              </p:cNvCxnSpPr>
              <p:nvPr/>
            </p:nvCxnSpPr>
            <p:spPr>
              <a:xfrm flipH="1">
                <a:off x="2473036" y="3840602"/>
                <a:ext cx="21970" cy="606707"/>
              </a:xfrm>
              <a:prstGeom prst="line">
                <a:avLst/>
              </a:prstGeom>
              <a:ln w="139700">
                <a:solidFill>
                  <a:srgbClr val="7958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824115" y="4113108"/>
                <a:ext cx="1416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</a:rPr>
                  <a:t>CONTROL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3492" y="1726113"/>
                <a:ext cx="1446959" cy="964639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5167" y="4216008"/>
                <a:ext cx="1446959" cy="964639"/>
              </a:xfrm>
              <a:prstGeom prst="rect">
                <a:avLst/>
              </a:prstGeom>
            </p:spPr>
          </p:pic>
          <p:cxnSp>
            <p:nvCxnSpPr>
              <p:cNvPr id="18" name="Straight Connector 17"/>
              <p:cNvCxnSpPr>
                <a:stCxn id="41" idx="0"/>
              </p:cNvCxnSpPr>
              <p:nvPr/>
            </p:nvCxnSpPr>
            <p:spPr>
              <a:xfrm flipV="1">
                <a:off x="3880085" y="4915807"/>
                <a:ext cx="567224" cy="525176"/>
              </a:xfrm>
              <a:prstGeom prst="line">
                <a:avLst/>
              </a:prstGeom>
              <a:ln w="31750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4369675" y="5056659"/>
                <a:ext cx="567224" cy="525176"/>
              </a:xfrm>
              <a:prstGeom prst="line">
                <a:avLst/>
              </a:prstGeom>
              <a:ln w="31750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921083" y="5048228"/>
                <a:ext cx="267266" cy="392755"/>
              </a:xfrm>
              <a:prstGeom prst="line">
                <a:avLst/>
              </a:prstGeom>
              <a:ln w="31750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 flipV="1">
                <a:off x="607460" y="5114438"/>
                <a:ext cx="267266" cy="392755"/>
              </a:xfrm>
              <a:prstGeom prst="line">
                <a:avLst/>
              </a:prstGeom>
              <a:ln w="31750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2254827" y="2572368"/>
                <a:ext cx="20782" cy="407535"/>
              </a:xfrm>
              <a:prstGeom prst="line">
                <a:avLst/>
              </a:prstGeom>
              <a:ln w="31750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2694138" y="2542584"/>
                <a:ext cx="7498" cy="460671"/>
              </a:xfrm>
              <a:prstGeom prst="line">
                <a:avLst/>
              </a:prstGeom>
              <a:ln w="31750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798406" y="1974305"/>
                <a:ext cx="1236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X Motor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53516" y="3707644"/>
                <a:ext cx="12268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Y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Motor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257175" y="3784817"/>
                <a:ext cx="12139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Z Motor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18922248">
                <a:off x="3779310" y="4866617"/>
                <a:ext cx="6591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PWM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3460739">
                <a:off x="867748" y="4945161"/>
                <a:ext cx="6591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PWM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674545" y="2542584"/>
                <a:ext cx="6591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PWM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18889174">
                <a:off x="4299581" y="5082924"/>
                <a:ext cx="52634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INV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3298149">
                <a:off x="604703" y="5074993"/>
                <a:ext cx="52634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INV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798900" y="2537218"/>
                <a:ext cx="52634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INV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5" name="Straight Connector 84"/>
              <p:cNvCxnSpPr>
                <a:stCxn id="2" idx="4"/>
              </p:cNvCxnSpPr>
              <p:nvPr/>
            </p:nvCxnSpPr>
            <p:spPr>
              <a:xfrm>
                <a:off x="2834806" y="5309897"/>
                <a:ext cx="1912" cy="1329894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ysDash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777601" y="6639791"/>
                <a:ext cx="2272381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ysDash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5036751" y="5114438"/>
                <a:ext cx="29058" cy="1509242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ysDash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207886" y="5319247"/>
                <a:ext cx="1912" cy="1329894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ysDash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22118" y="6649141"/>
                <a:ext cx="1868788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ysDash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04415" y="5114438"/>
                <a:ext cx="16505" cy="1534703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ysDash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2109392" y="5396420"/>
                <a:ext cx="8210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</a:rPr>
                  <a:t>UNIT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 flipH="1">
                <a:off x="2929928" y="4288214"/>
                <a:ext cx="494481" cy="474325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ysDash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3446335" y="2588185"/>
                <a:ext cx="11211" cy="1700029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ysDash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2929928" y="2168621"/>
                <a:ext cx="516408" cy="429693"/>
              </a:xfrm>
              <a:prstGeom prst="line">
                <a:avLst/>
              </a:prstGeom>
              <a:ln w="57150">
                <a:solidFill>
                  <a:srgbClr val="0070C0"/>
                </a:solidFill>
                <a:prstDash val="sysDash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4643118" y="6285126"/>
                <a:ext cx="7585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Enable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155250" y="3218780"/>
                <a:ext cx="7585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Enable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-66604" y="6272531"/>
                <a:ext cx="7585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</a:rPr>
                  <a:t>Enable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58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Cross-Layer Energy Reduction Approach for 3D Printers (5/6)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144" y="2727738"/>
            <a:ext cx="1159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Incorporation of Unique Cyber-Physical Systems Properties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371600" y="4600575"/>
            <a:ext cx="14288" cy="177165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371600" y="4600573"/>
            <a:ext cx="1750139" cy="3"/>
          </a:xfrm>
          <a:prstGeom prst="line">
            <a:avLst/>
          </a:prstGeom>
          <a:ln w="127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644179" y="4600574"/>
            <a:ext cx="14288" cy="177165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644179" y="4600574"/>
            <a:ext cx="1750139" cy="1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644179" y="4600573"/>
            <a:ext cx="1782980" cy="1"/>
          </a:xfrm>
          <a:prstGeom prst="line">
            <a:avLst/>
          </a:prstGeom>
          <a:ln w="1270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644179" y="4600574"/>
            <a:ext cx="0" cy="494513"/>
          </a:xfrm>
          <a:prstGeom prst="line">
            <a:avLst/>
          </a:prstGeom>
          <a:ln w="1270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451298" y="6179344"/>
            <a:ext cx="414337" cy="3857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942975" y="4239814"/>
            <a:ext cx="14288" cy="233600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201266" y="4276330"/>
            <a:ext cx="14288" cy="233600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78719" y="4229100"/>
            <a:ext cx="199228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454715" y="4229100"/>
            <a:ext cx="199228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688732" y="3798213"/>
            <a:ext cx="1059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X-Axis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6328171" y="5181659"/>
            <a:ext cx="1059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Y</a:t>
            </a:r>
            <a:r>
              <a:rPr lang="en-US" sz="2200" dirty="0" smtClean="0">
                <a:solidFill>
                  <a:schemeClr val="bg1"/>
                </a:solidFill>
              </a:rPr>
              <a:t>-Axis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7379" y="3798213"/>
            <a:ext cx="1059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X-Axis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 rot="16200000">
            <a:off x="55592" y="5228889"/>
            <a:ext cx="1059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Y</a:t>
            </a:r>
            <a:r>
              <a:rPr lang="en-US" sz="2200" dirty="0" smtClean="0">
                <a:solidFill>
                  <a:schemeClr val="bg1"/>
                </a:solidFill>
              </a:rPr>
              <a:t>-Axis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47665" y="5089705"/>
            <a:ext cx="10128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accent4"/>
                </a:solidFill>
              </a:rPr>
              <a:t>Nozzle</a:t>
            </a:r>
            <a:endParaRPr lang="en-US" sz="2200" dirty="0">
              <a:solidFill>
                <a:schemeClr val="accent4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93792" y="5098690"/>
            <a:ext cx="414337" cy="39934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701134" y="4620440"/>
            <a:ext cx="1726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X</a:t>
            </a:r>
            <a:r>
              <a:rPr lang="en-US" sz="2400" b="1" dirty="0" smtClean="0">
                <a:solidFill>
                  <a:schemeClr val="accent6"/>
                </a:solidFill>
              </a:rPr>
              <a:t>-Motor switch on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44646" y="5941338"/>
            <a:ext cx="362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chemeClr val="accent4"/>
                </a:solidFill>
              </a:rPr>
              <a:t>Instruction Inertia</a:t>
            </a:r>
            <a:endParaRPr lang="en-US" sz="3600" b="1" u="sng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85995" y="5941337"/>
            <a:ext cx="3523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chemeClr val="accent4"/>
                </a:solidFill>
              </a:rPr>
              <a:t>Instruction Delay</a:t>
            </a:r>
            <a:endParaRPr lang="en-US" sz="3600" b="1" u="sng" dirty="0">
              <a:solidFill>
                <a:schemeClr val="accent4"/>
              </a:solidFill>
            </a:endParaRPr>
          </a:p>
        </p:txBody>
      </p:sp>
      <p:sp>
        <p:nvSpPr>
          <p:cNvPr id="48" name="矩形 5"/>
          <p:cNvSpPr/>
          <p:nvPr/>
        </p:nvSpPr>
        <p:spPr>
          <a:xfrm>
            <a:off x="8112139" y="2054240"/>
            <a:ext cx="2564357" cy="3194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accent4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Compiler</a:t>
            </a:r>
            <a:r>
              <a:rPr kumimoji="0" lang="en-US" altLang="zh-CN" sz="2000" dirty="0" smtClean="0">
                <a:solidFill>
                  <a:schemeClr val="accent4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 Support</a:t>
            </a:r>
            <a:endParaRPr kumimoji="0" lang="zh-CN" altLang="en-US" sz="2000" dirty="0">
              <a:solidFill>
                <a:schemeClr val="accent4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grpSp>
        <p:nvGrpSpPr>
          <p:cNvPr id="62" name="组合 9"/>
          <p:cNvGrpSpPr/>
          <p:nvPr/>
        </p:nvGrpSpPr>
        <p:grpSpPr>
          <a:xfrm>
            <a:off x="3148012" y="925491"/>
            <a:ext cx="861852" cy="880988"/>
            <a:chOff x="1219200" y="125391"/>
            <a:chExt cx="861852" cy="880988"/>
          </a:xfrm>
        </p:grpSpPr>
        <p:sp>
          <p:nvSpPr>
            <p:cNvPr id="63" name="椭圆 27"/>
            <p:cNvSpPr/>
            <p:nvPr/>
          </p:nvSpPr>
          <p:spPr>
            <a:xfrm>
              <a:off x="1219200" y="125391"/>
              <a:ext cx="861852" cy="880988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4" name="图片 2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912" y="352459"/>
              <a:ext cx="805570" cy="467234"/>
            </a:xfrm>
            <a:prstGeom prst="rect">
              <a:avLst/>
            </a:prstGeom>
          </p:spPr>
        </p:pic>
      </p:grpSp>
      <p:grpSp>
        <p:nvGrpSpPr>
          <p:cNvPr id="65" name="组合 29"/>
          <p:cNvGrpSpPr/>
          <p:nvPr/>
        </p:nvGrpSpPr>
        <p:grpSpPr>
          <a:xfrm>
            <a:off x="6043612" y="928119"/>
            <a:ext cx="861852" cy="880988"/>
            <a:chOff x="3699641" y="1679028"/>
            <a:chExt cx="1706617" cy="1676400"/>
          </a:xfrm>
        </p:grpSpPr>
        <p:sp>
          <p:nvSpPr>
            <p:cNvPr id="66" name="椭圆 30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3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grpSp>
        <p:nvGrpSpPr>
          <p:cNvPr id="70" name="组合 32"/>
          <p:cNvGrpSpPr/>
          <p:nvPr/>
        </p:nvGrpSpPr>
        <p:grpSpPr>
          <a:xfrm>
            <a:off x="9042343" y="925491"/>
            <a:ext cx="861852" cy="880988"/>
            <a:chOff x="6732531" y="1676400"/>
            <a:chExt cx="1706617" cy="1676400"/>
          </a:xfrm>
        </p:grpSpPr>
        <p:sp>
          <p:nvSpPr>
            <p:cNvPr id="71" name="椭圆 33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2" name="图片 3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73" name="直接连接符 7"/>
          <p:cNvCxnSpPr/>
          <p:nvPr/>
        </p:nvCxnSpPr>
        <p:spPr>
          <a:xfrm>
            <a:off x="4009864" y="1365985"/>
            <a:ext cx="2033748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35"/>
          <p:cNvCxnSpPr/>
          <p:nvPr/>
        </p:nvCxnSpPr>
        <p:spPr>
          <a:xfrm flipV="1">
            <a:off x="6905464" y="1365985"/>
            <a:ext cx="2136879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36"/>
          <p:cNvCxnSpPr/>
          <p:nvPr/>
        </p:nvCxnSpPr>
        <p:spPr>
          <a:xfrm>
            <a:off x="9482634" y="1806479"/>
            <a:ext cx="0" cy="2270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793657" y="4600573"/>
            <a:ext cx="1354355" cy="0"/>
          </a:xfrm>
          <a:prstGeom prst="line">
            <a:avLst/>
          </a:prstGeom>
          <a:ln w="1270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178719" y="6179345"/>
            <a:ext cx="414337" cy="3857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787902" y="4600574"/>
            <a:ext cx="1597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Y-Motor switch off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4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repeatCount="5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7 L -0.00052 -0.21852 C 0.00039 -0.26343 0.00222 -0.25834 0.03425 -0.25834 L 0.14219 -0.25834 " pathEditMode="relative" rAng="16200000" ptsTypes="AAAA">
                                      <p:cBhvr>
                                        <p:cTn id="6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repeatCount="5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36 -0.25973 L 0.03073 -0.25973 C -0.00157 -0.25973 -0.00052 -0.25463 -0.00052 -0.19653 C -0.00052 -0.15371 -0.00026 -0.04445 -0.00026 -0.00139 " pathEditMode="relative" rAng="10800000" ptsTypes="AAAA">
                                      <p:cBhvr>
                                        <p:cTn id="8" dur="7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Cross-Layer Energy Reduction Approach for 3D Printers (6/6)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sp>
        <p:nvSpPr>
          <p:cNvPr id="25" name="矩形 5"/>
          <p:cNvSpPr/>
          <p:nvPr/>
        </p:nvSpPr>
        <p:spPr>
          <a:xfrm>
            <a:off x="8112139" y="2054240"/>
            <a:ext cx="2564357" cy="3194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accent4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Compiler</a:t>
            </a:r>
            <a:r>
              <a:rPr kumimoji="0" lang="en-US" altLang="zh-CN" sz="2000" dirty="0" smtClean="0">
                <a:solidFill>
                  <a:schemeClr val="accent4"/>
                </a:solidFill>
                <a:latin typeface="Calibri" panose="020F0502020204030204" pitchFamily="34" charset="0"/>
                <a:ea typeface="新細明體" charset="-120"/>
                <a:cs typeface="Calibri" panose="020F0502020204030204" pitchFamily="34" charset="0"/>
              </a:rPr>
              <a:t> Support</a:t>
            </a:r>
            <a:endParaRPr kumimoji="0" lang="zh-CN" altLang="en-US" sz="2000" dirty="0">
              <a:solidFill>
                <a:schemeClr val="accent4"/>
              </a:solidFill>
              <a:latin typeface="Calibri" panose="020F0502020204030204" pitchFamily="34" charset="0"/>
              <a:ea typeface="新細明體" charset="-120"/>
              <a:cs typeface="Calibri" panose="020F0502020204030204" pitchFamily="34" charset="0"/>
            </a:endParaRPr>
          </a:p>
        </p:txBody>
      </p:sp>
      <p:grpSp>
        <p:nvGrpSpPr>
          <p:cNvPr id="26" name="组合 9"/>
          <p:cNvGrpSpPr/>
          <p:nvPr/>
        </p:nvGrpSpPr>
        <p:grpSpPr>
          <a:xfrm>
            <a:off x="3148012" y="925491"/>
            <a:ext cx="861852" cy="880988"/>
            <a:chOff x="1219200" y="125391"/>
            <a:chExt cx="861852" cy="880988"/>
          </a:xfrm>
        </p:grpSpPr>
        <p:sp>
          <p:nvSpPr>
            <p:cNvPr id="27" name="椭圆 27"/>
            <p:cNvSpPr/>
            <p:nvPr/>
          </p:nvSpPr>
          <p:spPr>
            <a:xfrm>
              <a:off x="1219200" y="125391"/>
              <a:ext cx="861852" cy="880988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912" y="352459"/>
              <a:ext cx="805570" cy="467234"/>
            </a:xfrm>
            <a:prstGeom prst="rect">
              <a:avLst/>
            </a:prstGeom>
          </p:spPr>
        </p:pic>
      </p:grpSp>
      <p:grpSp>
        <p:nvGrpSpPr>
          <p:cNvPr id="29" name="组合 29"/>
          <p:cNvGrpSpPr/>
          <p:nvPr/>
        </p:nvGrpSpPr>
        <p:grpSpPr>
          <a:xfrm>
            <a:off x="6043612" y="928119"/>
            <a:ext cx="861852" cy="880988"/>
            <a:chOff x="3699641" y="1679028"/>
            <a:chExt cx="1706617" cy="1676400"/>
          </a:xfrm>
        </p:grpSpPr>
        <p:sp>
          <p:nvSpPr>
            <p:cNvPr id="30" name="椭圆 30"/>
            <p:cNvSpPr/>
            <p:nvPr/>
          </p:nvSpPr>
          <p:spPr>
            <a:xfrm>
              <a:off x="3699641" y="1679028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443" y="1990923"/>
              <a:ext cx="1247113" cy="1057077"/>
            </a:xfrm>
            <a:prstGeom prst="rect">
              <a:avLst/>
            </a:prstGeom>
          </p:spPr>
        </p:pic>
      </p:grpSp>
      <p:grpSp>
        <p:nvGrpSpPr>
          <p:cNvPr id="34" name="组合 32"/>
          <p:cNvGrpSpPr/>
          <p:nvPr/>
        </p:nvGrpSpPr>
        <p:grpSpPr>
          <a:xfrm>
            <a:off x="9042343" y="925491"/>
            <a:ext cx="861852" cy="880988"/>
            <a:chOff x="6732531" y="1676400"/>
            <a:chExt cx="1706617" cy="1676400"/>
          </a:xfrm>
        </p:grpSpPr>
        <p:sp>
          <p:nvSpPr>
            <p:cNvPr id="35" name="椭圆 33"/>
            <p:cNvSpPr/>
            <p:nvPr/>
          </p:nvSpPr>
          <p:spPr>
            <a:xfrm>
              <a:off x="6732531" y="1676400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05000"/>
              <a:ext cx="1358199" cy="1365424"/>
            </a:xfrm>
            <a:prstGeom prst="rect">
              <a:avLst/>
            </a:prstGeom>
          </p:spPr>
        </p:pic>
      </p:grpSp>
      <p:cxnSp>
        <p:nvCxnSpPr>
          <p:cNvPr id="37" name="直接连接符 7"/>
          <p:cNvCxnSpPr/>
          <p:nvPr/>
        </p:nvCxnSpPr>
        <p:spPr>
          <a:xfrm>
            <a:off x="4009864" y="1365985"/>
            <a:ext cx="2033748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5"/>
          <p:cNvCxnSpPr/>
          <p:nvPr/>
        </p:nvCxnSpPr>
        <p:spPr>
          <a:xfrm flipV="1">
            <a:off x="6905464" y="1365985"/>
            <a:ext cx="2136879" cy="26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6"/>
          <p:cNvCxnSpPr/>
          <p:nvPr/>
        </p:nvCxnSpPr>
        <p:spPr>
          <a:xfrm>
            <a:off x="9482634" y="1806479"/>
            <a:ext cx="0" cy="2270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7913624" y="2621439"/>
            <a:ext cx="3536315" cy="4061512"/>
            <a:chOff x="7913624" y="2621439"/>
            <a:chExt cx="3536315" cy="4061512"/>
          </a:xfrm>
        </p:grpSpPr>
        <p:grpSp>
          <p:nvGrpSpPr>
            <p:cNvPr id="57" name="Group 56"/>
            <p:cNvGrpSpPr/>
            <p:nvPr/>
          </p:nvGrpSpPr>
          <p:grpSpPr>
            <a:xfrm>
              <a:off x="7913624" y="2681856"/>
              <a:ext cx="3536315" cy="4001095"/>
              <a:chOff x="7913624" y="2681856"/>
              <a:chExt cx="3536315" cy="400109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913624" y="6098176"/>
                <a:ext cx="35363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4"/>
                    </a:solidFill>
                  </a:rPr>
                  <a:t>3. </a:t>
                </a:r>
                <a:r>
                  <a:rPr lang="en-US" sz="3200" u="sng" dirty="0" smtClean="0">
                    <a:solidFill>
                      <a:schemeClr val="accent4"/>
                    </a:solidFill>
                  </a:rPr>
                  <a:t>S-series Insertion</a:t>
                </a:r>
                <a:endParaRPr lang="en-US" sz="3200" u="sng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913624" y="2681856"/>
                <a:ext cx="322118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4"/>
                    </a:solidFill>
                  </a:rPr>
                  <a:t>S X off</a:t>
                </a:r>
              </a:p>
              <a:p>
                <a:r>
                  <a:rPr lang="en-US" dirty="0" smtClean="0">
                    <a:solidFill>
                      <a:schemeClr val="accent4"/>
                    </a:solidFill>
                  </a:rPr>
                  <a:t>S Y on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G1 X680.185 Y80.416 E1.15471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G1 X680.185 Y80.079 E1.24956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G1 X680.185 Y79.831 E1.33800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G1 X680.185 Y79.717 E1.38503</a:t>
                </a:r>
              </a:p>
              <a:p>
                <a:r>
                  <a:rPr lang="en-US" dirty="0" smtClean="0">
                    <a:solidFill>
                      <a:schemeClr val="accent4"/>
                    </a:solidFill>
                  </a:rPr>
                  <a:t>S Y off</a:t>
                </a:r>
              </a:p>
              <a:p>
                <a:r>
                  <a:rPr lang="en-US" dirty="0" smtClean="0">
                    <a:solidFill>
                      <a:schemeClr val="accent4"/>
                    </a:solidFill>
                  </a:rPr>
                  <a:t>S X on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G1 X682.736 Y79.717 E1.47988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G1 X683.482 Y79.717 E1.57035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G1 X683.872 Y79.717 E1.61737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G1 X684.628 Y79.717 E1.70820</a:t>
                </a:r>
              </a:p>
            </p:txBody>
          </p:sp>
        </p:grpSp>
        <p:sp>
          <p:nvSpPr>
            <p:cNvPr id="55" name="Rounded Rectangle 54"/>
            <p:cNvSpPr/>
            <p:nvPr/>
          </p:nvSpPr>
          <p:spPr>
            <a:xfrm>
              <a:off x="7913624" y="2621439"/>
              <a:ext cx="891455" cy="680885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7913624" y="4307389"/>
              <a:ext cx="891455" cy="680885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40981" y="3034483"/>
            <a:ext cx="4233069" cy="2920891"/>
            <a:chOff x="3540981" y="3034483"/>
            <a:chExt cx="4233069" cy="2920891"/>
          </a:xfrm>
        </p:grpSpPr>
        <p:graphicFrame>
          <p:nvGraphicFramePr>
            <p:cNvPr id="51" name="Chart 5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52017"/>
                </p:ext>
              </p:extLst>
            </p:nvPr>
          </p:nvGraphicFramePr>
          <p:xfrm>
            <a:off x="4079487" y="3034483"/>
            <a:ext cx="2831991" cy="2448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3" name="TextBox 22"/>
            <p:cNvSpPr txBox="1"/>
            <p:nvPr/>
          </p:nvSpPr>
          <p:spPr>
            <a:xfrm>
              <a:off x="3540981" y="5370599"/>
              <a:ext cx="4233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4"/>
                  </a:solidFill>
                </a:rPr>
                <a:t>2. </a:t>
              </a:r>
              <a:r>
                <a:rPr lang="en-US" sz="3200" u="sng" dirty="0" smtClean="0">
                  <a:solidFill>
                    <a:schemeClr val="accent4"/>
                  </a:solidFill>
                </a:rPr>
                <a:t>Model Rotation in 2D</a:t>
              </a:r>
              <a:endParaRPr lang="en-US" sz="3200" u="sng" dirty="0">
                <a:solidFill>
                  <a:schemeClr val="accent4"/>
                </a:solidFill>
              </a:endParaRPr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731483" y="3942589"/>
              <a:ext cx="902994" cy="61306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39589" y="3104751"/>
            <a:ext cx="4662741" cy="3574309"/>
            <a:chOff x="-39589" y="3104751"/>
            <a:chExt cx="4662741" cy="3574309"/>
          </a:xfrm>
        </p:grpSpPr>
        <p:sp>
          <p:nvSpPr>
            <p:cNvPr id="19" name="Rounded Rectangle 18"/>
            <p:cNvSpPr/>
            <p:nvPr/>
          </p:nvSpPr>
          <p:spPr>
            <a:xfrm>
              <a:off x="915079" y="3144559"/>
              <a:ext cx="918765" cy="1093343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39589" y="6094285"/>
              <a:ext cx="4049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4"/>
                  </a:solidFill>
                </a:rPr>
                <a:t>1. </a:t>
              </a:r>
              <a:r>
                <a:rPr lang="en-US" sz="3200" u="sng" dirty="0" smtClean="0">
                  <a:solidFill>
                    <a:schemeClr val="accent4"/>
                  </a:solidFill>
                </a:rPr>
                <a:t>Instruction Grouping</a:t>
              </a:r>
              <a:endParaRPr lang="en-US" sz="3200" u="sng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7140" y="3104751"/>
              <a:ext cx="322118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G1 X680.185 Y80.416 E1.15471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G1 X680.185 Y80.079 E1.24956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G1 X680.185 Y79.831 E1.33800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G1 X680.185 Y79.717 E1.38503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G1 X682.736 Y79.717 E1.47988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G1 X683.482 Y79.717 E1.57035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G1 X683.872 Y79.717 E1.61737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G1 X684.628 Y79.717 E1.70820</a:t>
              </a:r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3720158" y="3952381"/>
              <a:ext cx="902994" cy="61306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799581" y="4251441"/>
              <a:ext cx="891455" cy="1093343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028803" y="1767773"/>
            <a:ext cx="6285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4"/>
                </a:solidFill>
              </a:rPr>
              <a:t>Re-compiling Algorithm</a:t>
            </a:r>
          </a:p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(Implemented in CURA Engine)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652103"/>
              </p:ext>
            </p:extLst>
          </p:nvPr>
        </p:nvGraphicFramePr>
        <p:xfrm>
          <a:off x="893617" y="1352537"/>
          <a:ext cx="9653156" cy="5377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0291">
                  <a:extLst>
                    <a:ext uri="{9D8B030D-6E8A-4147-A177-3AD203B41FA5}">
                      <a16:colId xmlns:a16="http://schemas.microsoft.com/office/drawing/2014/main" xmlns="" val="2150484526"/>
                    </a:ext>
                  </a:extLst>
                </a:gridCol>
                <a:gridCol w="1787621">
                  <a:extLst>
                    <a:ext uri="{9D8B030D-6E8A-4147-A177-3AD203B41FA5}">
                      <a16:colId xmlns:a16="http://schemas.microsoft.com/office/drawing/2014/main" xmlns="" val="3117145004"/>
                    </a:ext>
                  </a:extLst>
                </a:gridCol>
                <a:gridCol w="1795229">
                  <a:extLst>
                    <a:ext uri="{9D8B030D-6E8A-4147-A177-3AD203B41FA5}">
                      <a16:colId xmlns:a16="http://schemas.microsoft.com/office/drawing/2014/main" xmlns="" val="508635503"/>
                    </a:ext>
                  </a:extLst>
                </a:gridCol>
                <a:gridCol w="1780015">
                  <a:extLst>
                    <a:ext uri="{9D8B030D-6E8A-4147-A177-3AD203B41FA5}">
                      <a16:colId xmlns:a16="http://schemas.microsoft.com/office/drawing/2014/main" xmlns="" val="2455299976"/>
                    </a:ext>
                  </a:extLst>
                </a:gridCol>
              </a:tblGrid>
              <a:tr h="13235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Instruction</a:t>
                      </a:r>
                      <a:r>
                        <a:rPr lang="en-US" sz="280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 Category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Old</a:t>
                      </a:r>
                      <a:r>
                        <a:rPr lang="en-US" sz="280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 Pwr. (W)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New Pwr.</a:t>
                      </a:r>
                    </a:p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(W)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  <a:p>
                      <a:pPr algn="ctr"/>
                      <a:r>
                        <a:rPr lang="en-US" sz="28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Reduction</a:t>
                      </a:r>
                      <a:endParaRPr lang="en-US" sz="28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0887064"/>
                  </a:ext>
                </a:extLst>
              </a:tr>
              <a:tr h="5588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G0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7200 mm/min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21.30</a:t>
                      </a:r>
                      <a:endParaRPr 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21.30</a:t>
                      </a:r>
                      <a:endParaRPr 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3200" b="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8445419"/>
                  </a:ext>
                </a:extLst>
              </a:tr>
              <a:tr h="5588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G1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1200 mm/min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37.90</a:t>
                      </a:r>
                      <a:endParaRPr 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24.12</a:t>
                      </a:r>
                      <a:endParaRPr 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36.4%</a:t>
                      </a:r>
                      <a:endParaRPr lang="en-US" sz="3200" b="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4364147"/>
                  </a:ext>
                </a:extLst>
              </a:tr>
              <a:tr h="558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G1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3600 mm/min</a:t>
                      </a:r>
                      <a:endParaRPr lang="en-US" sz="240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39.94</a:t>
                      </a:r>
                      <a:endParaRPr lang="en-US" sz="2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24.69</a:t>
                      </a:r>
                      <a:endParaRPr 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38.2%</a:t>
                      </a:r>
                      <a:endParaRPr lang="en-US" sz="3200" b="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0121828"/>
                  </a:ext>
                </a:extLst>
              </a:tr>
              <a:tr h="558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G1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5200 mm/min</a:t>
                      </a:r>
                      <a:endParaRPr lang="en-US" sz="240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40.38</a:t>
                      </a:r>
                      <a:endParaRPr lang="en-US" sz="2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24.54</a:t>
                      </a:r>
                      <a:endParaRPr 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39.2%</a:t>
                      </a:r>
                      <a:endParaRPr lang="en-US" sz="3200" b="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3531207"/>
                  </a:ext>
                </a:extLst>
              </a:tr>
              <a:tr h="558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G1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8600 mm/min</a:t>
                      </a:r>
                      <a:endParaRPr lang="en-US" sz="240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42.06</a:t>
                      </a:r>
                      <a:endParaRPr lang="en-US" sz="2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26.90</a:t>
                      </a:r>
                      <a:endParaRPr 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36.0%</a:t>
                      </a:r>
                      <a:endParaRPr lang="en-US" sz="3200" b="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2629148"/>
                  </a:ext>
                </a:extLst>
              </a:tr>
              <a:tr h="5588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M109:</a:t>
                      </a:r>
                      <a:r>
                        <a:rPr lang="en-US" sz="2400" baseline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Heater Temp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31.19</a:t>
                      </a:r>
                      <a:endParaRPr 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31.19</a:t>
                      </a:r>
                      <a:endParaRPr 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3200" b="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4509718"/>
                  </a:ext>
                </a:extLst>
              </a:tr>
              <a:tr h="5588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M106: Fan on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3.61</a:t>
                      </a:r>
                      <a:endParaRPr lang="en-US" sz="2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3.61</a:t>
                      </a:r>
                      <a:endParaRPr 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3200" b="1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195414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Results of Cross-Layer Energy Reduction Approach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909548"/>
            <a:ext cx="11617035" cy="584775"/>
          </a:xfrm>
          <a:prstGeom prst="rect">
            <a:avLst/>
          </a:prstGeom>
          <a:noFill/>
          <a:ln w="41275">
            <a:noFill/>
            <a:prstDash val="sysDash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Reduction in Power Consumption by our Cross-Layered Approach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808720" y="1494323"/>
            <a:ext cx="1738053" cy="5140157"/>
          </a:xfrm>
          <a:prstGeom prst="roundRect">
            <a:avLst/>
          </a:prstGeom>
          <a:noFill/>
          <a:ln w="69850">
            <a:solidFill>
              <a:srgbClr val="FF0000"/>
            </a:solidFill>
            <a:prstDash val="dash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0" y="5391396"/>
            <a:ext cx="12192000" cy="14532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10153" y="-69981"/>
            <a:ext cx="4378186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 w="41275">
                  <a:solidFill>
                    <a:prstClr val="black"/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Talk Outline</a:t>
            </a:r>
            <a:endParaRPr kumimoji="0" lang="en-US" sz="6600" b="1" i="0" u="none" strike="noStrike" kern="1200" cap="none" spc="0" normalizeH="0" baseline="0" noProof="0" dirty="0">
              <a:ln w="41275">
                <a:solidFill>
                  <a:prstClr val="black"/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87880" y="1049234"/>
            <a:ext cx="6306437" cy="1631997"/>
            <a:chOff x="364019" y="1251817"/>
            <a:chExt cx="9589962" cy="2228837"/>
          </a:xfrm>
        </p:grpSpPr>
        <p:grpSp>
          <p:nvGrpSpPr>
            <p:cNvPr id="30" name="Group 29"/>
            <p:cNvGrpSpPr/>
            <p:nvPr/>
          </p:nvGrpSpPr>
          <p:grpSpPr>
            <a:xfrm>
              <a:off x="364019" y="1251817"/>
              <a:ext cx="9589962" cy="2228837"/>
              <a:chOff x="-39700" y="907411"/>
              <a:chExt cx="12346987" cy="359653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26497" y="1113936"/>
                <a:ext cx="186568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358570" y="2720193"/>
                <a:ext cx="730827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5590833" y="2720193"/>
                <a:ext cx="1151054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8787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406213" y="1113936"/>
                <a:ext cx="186568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78502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Compiler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026467" y="1113936"/>
                <a:ext cx="173349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84383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Firmware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0163191" y="1113936"/>
                <a:ext cx="1928346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43939" y="2775506"/>
                <a:ext cx="770241" cy="55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19868" y="2775506"/>
                <a:ext cx="1292982" cy="55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G-code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961640" y="2789489"/>
                <a:ext cx="1077305" cy="55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Signal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692" y="1393565"/>
                <a:ext cx="1494479" cy="145718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036" y="1393565"/>
                <a:ext cx="1454242" cy="140855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143" y="1393566"/>
                <a:ext cx="1395923" cy="1395923"/>
              </a:xfrm>
              <a:prstGeom prst="rect">
                <a:avLst/>
              </a:prstGeom>
            </p:spPr>
          </p:pic>
          <p:sp>
            <p:nvSpPr>
              <p:cNvPr id="22" name="Right Arrow 21"/>
              <p:cNvSpPr/>
              <p:nvPr/>
            </p:nvSpPr>
            <p:spPr>
              <a:xfrm>
                <a:off x="1507450" y="2761527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-39700" y="907411"/>
                <a:ext cx="6868862" cy="357447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955990" y="907411"/>
                <a:ext cx="5351297" cy="3596531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ight Arrow 24"/>
              <p:cNvSpPr/>
              <p:nvPr/>
            </p:nvSpPr>
            <p:spPr>
              <a:xfrm>
                <a:off x="3325074" y="2756331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4787080" y="2780312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6819085" y="2756331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8311876" y="2775505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  <a:effectLst>
                <a:reflection stA="45000" endPos="65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10098947" y="2801748"/>
                <a:ext cx="660612" cy="523219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453720" y="2667429"/>
              <a:ext cx="1237088" cy="56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443" y="1542474"/>
              <a:ext cx="966837" cy="913661"/>
            </a:xfrm>
            <a:prstGeom prst="rect">
              <a:avLst/>
            </a:prstGeom>
          </p:spPr>
        </p:pic>
        <p:sp>
          <p:nvSpPr>
            <p:cNvPr id="33" name="Rounded Rectangle 32"/>
            <p:cNvSpPr/>
            <p:nvPr/>
          </p:nvSpPr>
          <p:spPr>
            <a:xfrm>
              <a:off x="7410431" y="2417500"/>
              <a:ext cx="747228" cy="345246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8363196" y="1462524"/>
            <a:ext cx="38288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" y="2794480"/>
            <a:ext cx="2107285" cy="147152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8" name="Rectangle 37"/>
          <p:cNvSpPr/>
          <p:nvPr/>
        </p:nvSpPr>
        <p:spPr>
          <a:xfrm>
            <a:off x="3637320" y="2979115"/>
            <a:ext cx="8644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Instruction-level Energy Model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6249" y="4441421"/>
            <a:ext cx="2482656" cy="949975"/>
            <a:chOff x="1900278" y="1990725"/>
            <a:chExt cx="8477211" cy="2826913"/>
          </a:xfrm>
        </p:grpSpPr>
        <p:sp>
          <p:nvSpPr>
            <p:cNvPr id="39" name="矩形 4"/>
            <p:cNvSpPr/>
            <p:nvPr/>
          </p:nvSpPr>
          <p:spPr>
            <a:xfrm>
              <a:off x="1900278" y="3810177"/>
              <a:ext cx="2514601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Instruction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矩形 13"/>
            <p:cNvSpPr/>
            <p:nvPr/>
          </p:nvSpPr>
          <p:spPr>
            <a:xfrm>
              <a:off x="4624387" y="3810177"/>
              <a:ext cx="2819400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Firmware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矩形 15"/>
            <p:cNvSpPr/>
            <p:nvPr/>
          </p:nvSpPr>
          <p:spPr>
            <a:xfrm>
              <a:off x="7946972" y="3810177"/>
              <a:ext cx="2430517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2" name="组合 21"/>
            <p:cNvGrpSpPr/>
            <p:nvPr/>
          </p:nvGrpSpPr>
          <p:grpSpPr>
            <a:xfrm>
              <a:off x="2338388" y="1990725"/>
              <a:ext cx="1706617" cy="1676400"/>
              <a:chOff x="914400" y="1914420"/>
              <a:chExt cx="1488650" cy="1438380"/>
            </a:xfrm>
          </p:grpSpPr>
          <p:sp>
            <p:nvSpPr>
              <p:cNvPr id="43" name="椭圆 19"/>
              <p:cNvSpPr/>
              <p:nvPr/>
            </p:nvSpPr>
            <p:spPr>
              <a:xfrm>
                <a:off x="914400" y="1914420"/>
                <a:ext cx="1488650" cy="143838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44" name="图片 20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721" y="2285152"/>
                <a:ext cx="1391435" cy="762848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grpSp>
          <p:nvGrpSpPr>
            <p:cNvPr id="45" name="组合 27"/>
            <p:cNvGrpSpPr/>
            <p:nvPr/>
          </p:nvGrpSpPr>
          <p:grpSpPr>
            <a:xfrm>
              <a:off x="5199829" y="1993353"/>
              <a:ext cx="1706617" cy="1676400"/>
              <a:chOff x="3699641" y="1679028"/>
              <a:chExt cx="1706617" cy="1676400"/>
            </a:xfrm>
          </p:grpSpPr>
          <p:sp>
            <p:nvSpPr>
              <p:cNvPr id="46" name="椭圆 23"/>
              <p:cNvSpPr/>
              <p:nvPr/>
            </p:nvSpPr>
            <p:spPr>
              <a:xfrm>
                <a:off x="3699641" y="1679028"/>
                <a:ext cx="1706617" cy="167640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47" name="图片 26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4000"/>
                        </a14:imgEffect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8443" y="1990923"/>
                <a:ext cx="1247113" cy="1057077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48" name="椭圆 29"/>
            <p:cNvSpPr/>
            <p:nvPr/>
          </p:nvSpPr>
          <p:spPr>
            <a:xfrm>
              <a:off x="8232719" y="1990725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4230590" y="2546634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7188434" y="2546633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图片 3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110" y="2148716"/>
              <a:ext cx="1373834" cy="1437255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</p:grpSp>
      <p:sp>
        <p:nvSpPr>
          <p:cNvPr id="53" name="Rectangle 52"/>
          <p:cNvSpPr/>
          <p:nvPr/>
        </p:nvSpPr>
        <p:spPr>
          <a:xfrm>
            <a:off x="2463024" y="4329418"/>
            <a:ext cx="9819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Cross-layered Energy Optimizations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14958" y="5652499"/>
            <a:ext cx="3477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Evaluation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257178" y="5446571"/>
            <a:ext cx="4369908" cy="1098308"/>
            <a:chOff x="1230369" y="3767095"/>
            <a:chExt cx="9950246" cy="2644097"/>
          </a:xfrm>
        </p:grpSpPr>
        <p:sp>
          <p:nvSpPr>
            <p:cNvPr id="55" name="Rectangle 54"/>
            <p:cNvSpPr/>
            <p:nvPr/>
          </p:nvSpPr>
          <p:spPr>
            <a:xfrm>
              <a:off x="1423000" y="4488873"/>
              <a:ext cx="2005446" cy="1922318"/>
            </a:xfrm>
            <a:prstGeom prst="rect">
              <a:avLst/>
            </a:prstGeom>
            <a:noFill/>
            <a:ln w="88900">
              <a:solidFill>
                <a:schemeClr val="accent4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44956" y="4488873"/>
              <a:ext cx="2005446" cy="1922318"/>
            </a:xfrm>
            <a:prstGeom prst="rect">
              <a:avLst/>
            </a:prstGeom>
            <a:noFill/>
            <a:ln w="88900">
              <a:solidFill>
                <a:schemeClr val="accent4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53213" y="4488873"/>
              <a:ext cx="2005446" cy="1922318"/>
            </a:xfrm>
            <a:prstGeom prst="rect">
              <a:avLst/>
            </a:prstGeom>
            <a:noFill/>
            <a:ln w="88900">
              <a:solidFill>
                <a:schemeClr val="accent4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175169" y="4488873"/>
              <a:ext cx="2005446" cy="1922318"/>
            </a:xfrm>
            <a:prstGeom prst="rect">
              <a:avLst/>
            </a:prstGeom>
            <a:noFill/>
            <a:ln w="88900">
              <a:solidFill>
                <a:schemeClr val="accent4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1672936" y="4769427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72936" y="4769427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065318" y="4769426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33263" y="6078681"/>
              <a:ext cx="114244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1919146" y="5020085"/>
              <a:ext cx="10391" cy="108457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19146" y="5020085"/>
              <a:ext cx="89679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815382" y="4988913"/>
              <a:ext cx="0" cy="89298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165356" y="5881893"/>
              <a:ext cx="65002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175746" y="5268191"/>
              <a:ext cx="10391" cy="61370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186137" y="5268191"/>
              <a:ext cx="48937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657075" y="5268191"/>
              <a:ext cx="0" cy="44571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407816" y="5713907"/>
              <a:ext cx="249259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425723" y="5415281"/>
              <a:ext cx="0" cy="29418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346292" y="4769426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346292" y="5108863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346290" y="5448301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346290" y="5775479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346290" y="6114279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5749063" y="4769426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4346290" y="5108863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727708" y="5435403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4346290" y="5774841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553213" y="4488873"/>
              <a:ext cx="2005446" cy="192231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553213" y="4488873"/>
              <a:ext cx="2005446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7" idx="1"/>
              <a:endCxn id="57" idx="0"/>
            </p:cNvCxnSpPr>
            <p:nvPr/>
          </p:nvCxnSpPr>
          <p:spPr>
            <a:xfrm flipV="1">
              <a:off x="6553213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57" idx="1"/>
              <a:endCxn id="57" idx="2"/>
            </p:cNvCxnSpPr>
            <p:nvPr/>
          </p:nvCxnSpPr>
          <p:spPr>
            <a:xfrm>
              <a:off x="6553213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7" idx="3"/>
              <a:endCxn id="57" idx="2"/>
            </p:cNvCxnSpPr>
            <p:nvPr/>
          </p:nvCxnSpPr>
          <p:spPr>
            <a:xfrm flipH="1">
              <a:off x="7555936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7" idx="3"/>
              <a:endCxn id="57" idx="0"/>
            </p:cNvCxnSpPr>
            <p:nvPr/>
          </p:nvCxnSpPr>
          <p:spPr>
            <a:xfrm flipH="1" flipV="1">
              <a:off x="7555936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9175169" y="4488873"/>
              <a:ext cx="1371604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791679" y="4517541"/>
              <a:ext cx="1371604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9193927" y="4539508"/>
              <a:ext cx="618515" cy="130403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9754164" y="4539508"/>
              <a:ext cx="945297" cy="18716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9193927" y="5872210"/>
              <a:ext cx="560238" cy="5389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0726724" y="4539507"/>
              <a:ext cx="380286" cy="42994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10477481" y="4988913"/>
              <a:ext cx="648288" cy="13495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230369" y="3767095"/>
              <a:ext cx="2791617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Square Circles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490213" y="3793837"/>
              <a:ext cx="1153303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Lines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054573" y="3768693"/>
              <a:ext cx="1153303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Grid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01270" y="3767097"/>
              <a:ext cx="1873452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Triangles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1" y="-10390"/>
            <a:ext cx="12192000" cy="6868390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Evaluation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0196" y="691910"/>
            <a:ext cx="445160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Benchmark</a:t>
            </a:r>
            <a:endParaRPr lang="en-US" sz="6000" b="1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8590" y="1682731"/>
            <a:ext cx="9549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338 Benchmark files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71 million lines of G-code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841663" y="2761682"/>
            <a:ext cx="10837718" cy="3649510"/>
            <a:chOff x="841663" y="2761682"/>
            <a:chExt cx="10837718" cy="3649510"/>
          </a:xfrm>
        </p:grpSpPr>
        <p:sp>
          <p:nvSpPr>
            <p:cNvPr id="9" name="TextBox 8"/>
            <p:cNvSpPr txBox="1"/>
            <p:nvPr/>
          </p:nvSpPr>
          <p:spPr>
            <a:xfrm>
              <a:off x="841663" y="2761682"/>
              <a:ext cx="108377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</a:rPr>
                <a:t>Evaluation on four in-fill patterns</a:t>
              </a:r>
              <a:endParaRPr lang="en-US" sz="60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423000" y="4488873"/>
              <a:ext cx="2005446" cy="1922318"/>
            </a:xfrm>
            <a:prstGeom prst="rect">
              <a:avLst/>
            </a:prstGeom>
            <a:noFill/>
            <a:ln w="88900">
              <a:solidFill>
                <a:schemeClr val="accent2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44956" y="4488873"/>
              <a:ext cx="2005446" cy="1922318"/>
            </a:xfrm>
            <a:prstGeom prst="rect">
              <a:avLst/>
            </a:prstGeom>
            <a:noFill/>
            <a:ln w="88900">
              <a:solidFill>
                <a:schemeClr val="accent2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53213" y="4488873"/>
              <a:ext cx="2005446" cy="1922318"/>
            </a:xfrm>
            <a:prstGeom prst="rect">
              <a:avLst/>
            </a:prstGeom>
            <a:noFill/>
            <a:ln w="88900">
              <a:solidFill>
                <a:schemeClr val="accent2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75169" y="4488873"/>
              <a:ext cx="2005446" cy="1922318"/>
            </a:xfrm>
            <a:prstGeom prst="rect">
              <a:avLst/>
            </a:prstGeom>
            <a:noFill/>
            <a:ln w="88900">
              <a:solidFill>
                <a:schemeClr val="accent2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 flipV="1">
              <a:off x="1672936" y="4769427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672936" y="4769427"/>
              <a:ext cx="1402773" cy="0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065318" y="4769426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933263" y="6078681"/>
              <a:ext cx="114244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919146" y="5020085"/>
              <a:ext cx="10391" cy="108457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19146" y="5020085"/>
              <a:ext cx="89679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815382" y="4988913"/>
              <a:ext cx="0" cy="89298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165356" y="5881893"/>
              <a:ext cx="65002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175746" y="5268191"/>
              <a:ext cx="10391" cy="61370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86137" y="5268191"/>
              <a:ext cx="48937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657075" y="5268191"/>
              <a:ext cx="0" cy="44571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407816" y="5713907"/>
              <a:ext cx="249259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425723" y="5415281"/>
              <a:ext cx="0" cy="29418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346292" y="4769426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346292" y="5108863"/>
              <a:ext cx="1402773" cy="0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346290" y="5448301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346290" y="5774841"/>
              <a:ext cx="1381418" cy="638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346290" y="6114279"/>
              <a:ext cx="1402773" cy="0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749063" y="4769426"/>
              <a:ext cx="0" cy="339438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346290" y="5108863"/>
              <a:ext cx="0" cy="339438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5727708" y="5435403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346290" y="5774841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553213" y="4488873"/>
              <a:ext cx="2005446" cy="1922318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6553213" y="4488873"/>
              <a:ext cx="2005446" cy="1849582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12" idx="1"/>
              <a:endCxn id="12" idx="0"/>
            </p:cNvCxnSpPr>
            <p:nvPr/>
          </p:nvCxnSpPr>
          <p:spPr>
            <a:xfrm flipV="1">
              <a:off x="6553213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2" idx="1"/>
              <a:endCxn id="12" idx="2"/>
            </p:cNvCxnSpPr>
            <p:nvPr/>
          </p:nvCxnSpPr>
          <p:spPr>
            <a:xfrm>
              <a:off x="6553213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12" idx="3"/>
              <a:endCxn id="12" idx="2"/>
            </p:cNvCxnSpPr>
            <p:nvPr/>
          </p:nvCxnSpPr>
          <p:spPr>
            <a:xfrm flipH="1">
              <a:off x="7555936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12" idx="3"/>
              <a:endCxn id="12" idx="0"/>
            </p:cNvCxnSpPr>
            <p:nvPr/>
          </p:nvCxnSpPr>
          <p:spPr>
            <a:xfrm flipH="1" flipV="1">
              <a:off x="7555936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175169" y="4488873"/>
              <a:ext cx="1371604" cy="1849582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9791679" y="4517541"/>
              <a:ext cx="1371604" cy="1849582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9193927" y="4539508"/>
              <a:ext cx="618515" cy="130403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9754164" y="4539508"/>
              <a:ext cx="945297" cy="18716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9193927" y="5872210"/>
              <a:ext cx="560238" cy="5389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0726724" y="4539507"/>
              <a:ext cx="380286" cy="42994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>
              <a:off x="10546773" y="4988913"/>
              <a:ext cx="578996" cy="1349542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971732" y="3768997"/>
              <a:ext cx="2791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</a:rPr>
                <a:t>Square Circles</a:t>
              </a:r>
              <a:endParaRPr lang="en-US" sz="3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346290" y="3768997"/>
              <a:ext cx="1153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</a:rPr>
                <a:t>Lines</a:t>
              </a:r>
              <a:endParaRPr lang="en-US" sz="3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054574" y="3768694"/>
              <a:ext cx="1153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</a:rPr>
                <a:t>Grid</a:t>
              </a:r>
              <a:endParaRPr lang="en-US" sz="3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301271" y="3767097"/>
              <a:ext cx="1873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n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accent2"/>
                  </a:solidFill>
                </a:rPr>
                <a:t>Triangles</a:t>
              </a:r>
              <a:endParaRPr lang="en-US" sz="3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8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Evaluation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748145"/>
            <a:ext cx="1060911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Average energy reduction : </a:t>
            </a:r>
            <a:r>
              <a:rPr lang="en-US" sz="6000" b="1" i="1" u="sng" dirty="0" smtClean="0">
                <a:ln>
                  <a:solidFill>
                    <a:schemeClr val="accent6"/>
                  </a:solidFill>
                </a:ln>
                <a:solidFill>
                  <a:srgbClr val="00B050"/>
                </a:solidFill>
              </a:rPr>
              <a:t>25%</a:t>
            </a:r>
            <a:endParaRPr lang="en-US" sz="6000" b="1" i="1" u="sng" dirty="0">
              <a:ln>
                <a:solidFill>
                  <a:schemeClr val="accent6"/>
                </a:solidFill>
              </a:ln>
              <a:solidFill>
                <a:srgbClr val="00B050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92682301"/>
              </p:ext>
            </p:extLst>
          </p:nvPr>
        </p:nvGraphicFramePr>
        <p:xfrm>
          <a:off x="1818408" y="1706851"/>
          <a:ext cx="7952507" cy="5151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734113" y="1976643"/>
            <a:ext cx="2892415" cy="3912881"/>
            <a:chOff x="8779223" y="4746154"/>
            <a:chExt cx="2892415" cy="1625149"/>
          </a:xfrm>
        </p:grpSpPr>
        <p:sp>
          <p:nvSpPr>
            <p:cNvPr id="10" name="Rounded Rectangle 9"/>
            <p:cNvSpPr/>
            <p:nvPr/>
          </p:nvSpPr>
          <p:spPr>
            <a:xfrm>
              <a:off x="8779223" y="4758813"/>
              <a:ext cx="659745" cy="1612490"/>
            </a:xfrm>
            <a:prstGeom prst="roundRect">
              <a:avLst/>
            </a:prstGeom>
            <a:noFill/>
            <a:ln w="69850">
              <a:solidFill>
                <a:srgbClr val="FF0000"/>
              </a:solidFill>
              <a:prstDash val="dash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471513" y="4746154"/>
              <a:ext cx="2200125" cy="26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F0000"/>
                  </a:solidFill>
                </a:rPr>
                <a:t>Avg. 25%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39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series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821" y="1738312"/>
            <a:ext cx="11986099" cy="3228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618" y="3409682"/>
            <a:ext cx="474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analysis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srgbClr val="041A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3D Printers?</a:t>
            </a:r>
            <a:endParaRPr kumimoji="0" lang="en-US" sz="3200" b="1" i="0" u="none" strike="noStrike" kern="1200" cap="none" spc="0" normalizeH="0" baseline="0" noProof="0" dirty="0">
              <a:ln>
                <a:solidFill>
                  <a:srgbClr val="002060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73014" y="3041070"/>
            <a:ext cx="0" cy="5753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4836" y="1963169"/>
            <a:ext cx="48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 w="22225"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Emergence</a:t>
            </a:r>
            <a:r>
              <a:rPr kumimoji="0" lang="en-US" sz="3600" b="1" i="0" u="none" strike="noStrike" kern="1200" cap="none" spc="0" normalizeH="0" noProof="0" dirty="0" smtClean="0">
                <a:ln w="22225"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en-US" sz="3600" b="1" i="0" u="none" strike="noStrike" kern="1200" cap="none" spc="0" normalizeH="0" baseline="0" noProof="0" dirty="0" smtClean="0">
                <a:ln w="22225">
                  <a:solidFill>
                    <a:srgbClr val="002060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Energy Constrained 3D Printers</a:t>
            </a:r>
            <a:endParaRPr kumimoji="0" lang="en-US" sz="3600" b="1" i="0" u="none" strike="noStrike" kern="1200" cap="none" spc="0" normalizeH="0" baseline="0" noProof="0" dirty="0">
              <a:ln w="22225">
                <a:solidFill>
                  <a:srgbClr val="002060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43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Evaluation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2606713"/>
            <a:ext cx="12058650" cy="35286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675" y="667721"/>
            <a:ext cx="1213633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Sensitivity of different in-fill patterns </a:t>
            </a:r>
          </a:p>
          <a:p>
            <a:pPr algn="ctr"/>
            <a:r>
              <a:rPr lang="en-US" sz="60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(6 prints on real printer)</a:t>
            </a:r>
            <a:endParaRPr lang="en-US" sz="6000" b="1" i="1" u="sng" dirty="0">
              <a:ln>
                <a:solidFill>
                  <a:schemeClr val="accent6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975" y="6041161"/>
            <a:ext cx="1204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Insight: Square Circles in-fill is best pattern for power-gating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Evaluation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25295077"/>
              </p:ext>
            </p:extLst>
          </p:nvPr>
        </p:nvGraphicFramePr>
        <p:xfrm>
          <a:off x="-155864" y="1881204"/>
          <a:ext cx="6074632" cy="4232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687101" y="1296428"/>
            <a:ext cx="4388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E</a:t>
            </a:r>
            <a:r>
              <a:rPr lang="en-US" sz="32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ffect on G-code File </a:t>
            </a:r>
            <a:r>
              <a:rPr lang="en-US" sz="32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S</a:t>
            </a:r>
            <a:r>
              <a:rPr lang="en-US" sz="32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ize</a:t>
            </a:r>
            <a:endParaRPr lang="en-US" sz="3200" b="1" i="1" u="sng" dirty="0">
              <a:ln>
                <a:solidFill>
                  <a:schemeClr val="accent6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80944" y="1296429"/>
            <a:ext cx="4187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E</a:t>
            </a:r>
            <a:r>
              <a:rPr lang="en-US" sz="32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ffect on Print </a:t>
            </a:r>
            <a:r>
              <a:rPr lang="en-US" sz="32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D</a:t>
            </a:r>
            <a:r>
              <a:rPr lang="en-US" sz="32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uration</a:t>
            </a:r>
            <a:endParaRPr lang="en-US" sz="3200" b="1" i="1" u="sng" dirty="0">
              <a:ln>
                <a:solidFill>
                  <a:schemeClr val="accent6"/>
                </a:solidFill>
              </a:ln>
              <a:solidFill>
                <a:srgbClr val="00B050"/>
              </a:solidFill>
            </a:endParaRP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063304004"/>
              </p:ext>
            </p:extLst>
          </p:nvPr>
        </p:nvGraphicFramePr>
        <p:xfrm>
          <a:off x="5762904" y="1881203"/>
          <a:ext cx="6172768" cy="44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061872" y="3552954"/>
            <a:ext cx="220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Max. </a:t>
            </a:r>
            <a:r>
              <a:rPr lang="en-US" sz="3600" b="1" dirty="0">
                <a:solidFill>
                  <a:srgbClr val="FF0000"/>
                </a:solidFill>
              </a:rPr>
              <a:t>2</a:t>
            </a:r>
            <a:r>
              <a:rPr lang="en-US" sz="3600" b="1" dirty="0" smtClean="0">
                <a:solidFill>
                  <a:srgbClr val="FF0000"/>
                </a:solidFill>
              </a:rPr>
              <a:t>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075803" y="4422925"/>
            <a:ext cx="617589" cy="1044281"/>
          </a:xfrm>
          <a:prstGeom prst="roundRect">
            <a:avLst/>
          </a:prstGeom>
          <a:noFill/>
          <a:ln w="69850">
            <a:solidFill>
              <a:srgbClr val="FF0000"/>
            </a:solidFill>
            <a:prstDash val="dash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-35549" y="6015603"/>
            <a:ext cx="600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Insight: No increase in storage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4763" y="6015602"/>
            <a:ext cx="642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Insight: No increase in print time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3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Chart bld="series"/>
        </p:bldSub>
      </p:bldGraphic>
      <p:bldGraphic spid="12" grpId="0">
        <p:bldSub>
          <a:bldChart bld="series"/>
        </p:bldSub>
      </p:bldGraphic>
      <p:bldP spid="15" grpId="0"/>
      <p:bldP spid="20" grpId="0" animBg="1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Evaluation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412" y="725735"/>
            <a:ext cx="11731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</a:rPr>
              <a:t>Above all: No Effect in </a:t>
            </a:r>
            <a:r>
              <a:rPr lang="en-US" sz="6000" dirty="0">
                <a:solidFill>
                  <a:schemeClr val="accent2"/>
                </a:solidFill>
              </a:rPr>
              <a:t>P</a:t>
            </a:r>
            <a:r>
              <a:rPr lang="en-US" sz="6000" dirty="0" smtClean="0">
                <a:solidFill>
                  <a:schemeClr val="accent2"/>
                </a:solidFill>
              </a:rPr>
              <a:t>rint </a:t>
            </a:r>
            <a:r>
              <a:rPr lang="en-US" sz="6000" dirty="0">
                <a:solidFill>
                  <a:schemeClr val="accent2"/>
                </a:solidFill>
              </a:rPr>
              <a:t>Q</a:t>
            </a:r>
            <a:r>
              <a:rPr lang="en-US" sz="6000" dirty="0" smtClean="0">
                <a:solidFill>
                  <a:schemeClr val="accent2"/>
                </a:solidFill>
              </a:rPr>
              <a:t>uality</a:t>
            </a:r>
            <a:endParaRPr lang="en-US" sz="60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55" y="1741398"/>
            <a:ext cx="9985664" cy="49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+mn-lt"/>
              </a:rPr>
              <a:t>Conclusion</a:t>
            </a:r>
            <a:endParaRPr lang="en-US" b="1" dirty="0">
              <a:ln>
                <a:solidFill>
                  <a:schemeClr val="tx1"/>
                </a:solidFill>
              </a:ln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984" y="1163286"/>
            <a:ext cx="105393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600" dirty="0" smtClean="0">
                <a:solidFill>
                  <a:schemeClr val="accent2"/>
                </a:solidFill>
              </a:rPr>
              <a:t>Instruction Level Energy Analysis </a:t>
            </a:r>
            <a:r>
              <a:rPr lang="en-US" sz="3600" dirty="0" smtClean="0">
                <a:solidFill>
                  <a:srgbClr val="0070C0"/>
                </a:solidFill>
              </a:rPr>
              <a:t>is viable for</a:t>
            </a:r>
            <a:r>
              <a:rPr lang="en-US" sz="3600" dirty="0" smtClean="0">
                <a:solidFill>
                  <a:schemeClr val="accent2"/>
                </a:solidFill>
              </a:rPr>
              <a:t> </a:t>
            </a:r>
            <a:r>
              <a:rPr lang="en-US" sz="3600" dirty="0" smtClean="0">
                <a:solidFill>
                  <a:srgbClr val="0070C0"/>
                </a:solidFill>
              </a:rPr>
              <a:t>simulating energy consumption in 3D Printers.</a:t>
            </a:r>
          </a:p>
          <a:p>
            <a:pPr marL="514350" indent="-514350">
              <a:buAutoNum type="arabicPeriod"/>
            </a:pPr>
            <a:endParaRPr lang="en-US" sz="3600" dirty="0" smtClean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endParaRPr lang="en-US" sz="3600" dirty="0" smtClean="0">
              <a:solidFill>
                <a:schemeClr val="accent2"/>
              </a:solidFill>
            </a:endParaRPr>
          </a:p>
          <a:p>
            <a:pPr marL="514350" indent="-514350">
              <a:buAutoNum type="arabicPeriod"/>
            </a:pPr>
            <a:r>
              <a:rPr lang="en-US" sz="3600" dirty="0" smtClean="0">
                <a:solidFill>
                  <a:schemeClr val="accent2"/>
                </a:solidFill>
              </a:rPr>
              <a:t>Motors </a:t>
            </a:r>
            <a:r>
              <a:rPr lang="en-US" sz="3600" dirty="0" smtClean="0">
                <a:solidFill>
                  <a:srgbClr val="0070C0"/>
                </a:solidFill>
              </a:rPr>
              <a:t>consume</a:t>
            </a:r>
            <a:r>
              <a:rPr lang="en-US" sz="3600" dirty="0" smtClean="0">
                <a:solidFill>
                  <a:schemeClr val="accent2"/>
                </a:solidFill>
              </a:rPr>
              <a:t> significant energy </a:t>
            </a:r>
            <a:r>
              <a:rPr lang="en-US" sz="3600" dirty="0" smtClean="0">
                <a:solidFill>
                  <a:srgbClr val="0070C0"/>
                </a:solidFill>
              </a:rPr>
              <a:t>in 3D Printers.</a:t>
            </a:r>
          </a:p>
          <a:p>
            <a:pPr marL="514350" indent="-514350">
              <a:buAutoNum type="arabicPeriod"/>
            </a:pPr>
            <a:endParaRPr lang="en-US" sz="3600" dirty="0" smtClean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endParaRPr lang="en-US" sz="3600" dirty="0" smtClean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US" sz="3600" dirty="0" smtClean="0">
                <a:solidFill>
                  <a:srgbClr val="0070C0"/>
                </a:solidFill>
              </a:rPr>
              <a:t>A cross-layered software only</a:t>
            </a:r>
            <a:r>
              <a:rPr lang="en-US" sz="3600" dirty="0" smtClean="0">
                <a:solidFill>
                  <a:schemeClr val="accent2"/>
                </a:solidFill>
              </a:rPr>
              <a:t> </a:t>
            </a:r>
            <a:r>
              <a:rPr lang="en-US" sz="3600" dirty="0" smtClean="0">
                <a:solidFill>
                  <a:srgbClr val="0070C0"/>
                </a:solidFill>
              </a:rPr>
              <a:t>solution</a:t>
            </a:r>
            <a:r>
              <a:rPr lang="en-US" sz="3600" dirty="0" smtClean="0">
                <a:solidFill>
                  <a:schemeClr val="accent2"/>
                </a:solidFill>
              </a:rPr>
              <a:t> reduces energy consumption by 25%</a:t>
            </a:r>
            <a:r>
              <a:rPr lang="en-US" sz="3600" dirty="0" smtClean="0">
                <a:solidFill>
                  <a:srgbClr val="0070C0"/>
                </a:solidFill>
              </a:rPr>
              <a:t>.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262602971"/>
              </p:ext>
            </p:extLst>
          </p:nvPr>
        </p:nvGraphicFramePr>
        <p:xfrm>
          <a:off x="9896963" y="3656443"/>
          <a:ext cx="2123297" cy="1674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7627431" y="5797701"/>
            <a:ext cx="3966783" cy="801303"/>
            <a:chOff x="7627431" y="5797701"/>
            <a:chExt cx="3966783" cy="801303"/>
          </a:xfrm>
        </p:grpSpPr>
        <p:grpSp>
          <p:nvGrpSpPr>
            <p:cNvPr id="9" name="组合 9"/>
            <p:cNvGrpSpPr/>
            <p:nvPr/>
          </p:nvGrpSpPr>
          <p:grpSpPr>
            <a:xfrm>
              <a:off x="7627431" y="5835547"/>
              <a:ext cx="742175" cy="763457"/>
              <a:chOff x="1219200" y="125391"/>
              <a:chExt cx="861852" cy="880988"/>
            </a:xfrm>
          </p:grpSpPr>
          <p:sp>
            <p:nvSpPr>
              <p:cNvPr id="10" name="椭圆 27"/>
              <p:cNvSpPr/>
              <p:nvPr/>
            </p:nvSpPr>
            <p:spPr>
              <a:xfrm>
                <a:off x="1219200" y="125391"/>
                <a:ext cx="861852" cy="880988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28"/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912" y="352459"/>
                <a:ext cx="805570" cy="467234"/>
              </a:xfrm>
              <a:prstGeom prst="rect">
                <a:avLst/>
              </a:prstGeom>
            </p:spPr>
          </p:pic>
        </p:grpSp>
        <p:grpSp>
          <p:nvGrpSpPr>
            <p:cNvPr id="12" name="组合 29"/>
            <p:cNvGrpSpPr/>
            <p:nvPr/>
          </p:nvGrpSpPr>
          <p:grpSpPr>
            <a:xfrm>
              <a:off x="9178856" y="5797701"/>
              <a:ext cx="742175" cy="763457"/>
              <a:chOff x="3699641" y="1679028"/>
              <a:chExt cx="1706617" cy="1676400"/>
            </a:xfrm>
          </p:grpSpPr>
          <p:sp>
            <p:nvSpPr>
              <p:cNvPr id="13" name="椭圆 30"/>
              <p:cNvSpPr/>
              <p:nvPr/>
            </p:nvSpPr>
            <p:spPr>
              <a:xfrm>
                <a:off x="3699641" y="1679028"/>
                <a:ext cx="1706617" cy="167640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31"/>
              <p:cNvPicPr>
                <a:picLocks noChangeAspect="1"/>
              </p:cNvPicPr>
              <p:nvPr/>
            </p:nvPicPr>
            <p:blipFill>
              <a:blip r:embed="rId5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8443" y="1990923"/>
                <a:ext cx="1247113" cy="1057077"/>
              </a:xfrm>
              <a:prstGeom prst="rect">
                <a:avLst/>
              </a:prstGeom>
            </p:spPr>
          </p:pic>
        </p:grpSp>
        <p:grpSp>
          <p:nvGrpSpPr>
            <p:cNvPr id="15" name="组合 32"/>
            <p:cNvGrpSpPr/>
            <p:nvPr/>
          </p:nvGrpSpPr>
          <p:grpSpPr>
            <a:xfrm>
              <a:off x="10852039" y="5818317"/>
              <a:ext cx="742175" cy="763457"/>
              <a:chOff x="6732531" y="1676400"/>
              <a:chExt cx="1706617" cy="1676400"/>
            </a:xfrm>
          </p:grpSpPr>
          <p:sp>
            <p:nvSpPr>
              <p:cNvPr id="16" name="椭圆 33"/>
              <p:cNvSpPr/>
              <p:nvPr/>
            </p:nvSpPr>
            <p:spPr>
              <a:xfrm>
                <a:off x="6732531" y="1676400"/>
                <a:ext cx="1706617" cy="167640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34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GlowEdges/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4200" y="1905000"/>
                <a:ext cx="1358199" cy="1365424"/>
              </a:xfrm>
              <a:prstGeom prst="rect">
                <a:avLst/>
              </a:prstGeom>
            </p:spPr>
          </p:pic>
        </p:grpSp>
        <p:cxnSp>
          <p:nvCxnSpPr>
            <p:cNvPr id="18" name="直接连接符 7"/>
            <p:cNvCxnSpPr/>
            <p:nvPr/>
          </p:nvCxnSpPr>
          <p:spPr>
            <a:xfrm>
              <a:off x="8457873" y="6179429"/>
              <a:ext cx="720983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5"/>
            <p:cNvCxnSpPr/>
            <p:nvPr/>
          </p:nvCxnSpPr>
          <p:spPr>
            <a:xfrm flipV="1">
              <a:off x="9964882" y="6158422"/>
              <a:ext cx="843306" cy="350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3760004132"/>
              </p:ext>
            </p:extLst>
          </p:nvPr>
        </p:nvGraphicFramePr>
        <p:xfrm>
          <a:off x="7452851" y="1936290"/>
          <a:ext cx="4360931" cy="1353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3771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27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4973" y="2897256"/>
            <a:ext cx="4869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Miscellaneous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6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Miscellaneous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95" y="1804122"/>
            <a:ext cx="8149806" cy="45577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654" y="922190"/>
            <a:ext cx="11043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/>
                </a:solidFill>
              </a:rPr>
              <a:t>Energy Consumption at different orientations in 2D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0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145" y="1114627"/>
            <a:ext cx="2034221" cy="1567239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71500" y="1182407"/>
            <a:ext cx="90868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accurate instruction-level energy consumption model for embedded RISC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ACM SIGPLAN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2001.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2873" y="3116128"/>
            <a:ext cx="836987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 level power analysis and optimization of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Technologies for wireless computing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Springer, 1996.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0" y="3197303"/>
            <a:ext cx="2328862" cy="1443036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972" y="4920128"/>
            <a:ext cx="2498566" cy="1623843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074084" y="4968549"/>
            <a:ext cx="819173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Powerscope: A tool for profiling the energy usage of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</a:t>
            </a:r>
            <a:r>
              <a:rPr kumimoji="0" lang="en-US" sz="32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WMCSA'99.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smtClean="0">
                <a:ln>
                  <a:solidFill>
                    <a:schemeClr val="dk1"/>
                  </a:solidFill>
                </a:ln>
                <a:solidFill>
                  <a:prstClr val="white"/>
                </a:solidFill>
                <a:latin typeface="+mn-lt"/>
              </a:rPr>
              <a:t>Instruction Level Energy Studies</a:t>
            </a:r>
            <a:endParaRPr kumimoji="0" lang="en-US" sz="3600" b="1" i="0" u="none" strike="noStrike" kern="1200" cap="none" spc="0" normalizeH="0" baseline="0" noProof="0" dirty="0">
              <a:ln>
                <a:solidFill>
                  <a:schemeClr val="dk1"/>
                </a:solidFill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62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002" y="1496010"/>
            <a:ext cx="908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Printing Using </a:t>
            </a:r>
            <a:r>
              <a:rPr kumimoji="0" lang="en-US" sz="3600" b="1" i="0" u="none" strike="noStrike" kern="1200" cap="none" spc="0" normalizeH="0" baseline="0" noProof="0" dirty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martphone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http://www.ono3d.net/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69" y="1140663"/>
            <a:ext cx="3314699" cy="1864518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51" y="4735856"/>
            <a:ext cx="2743661" cy="182539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6" name="Title 1"/>
          <p:cNvSpPr>
            <a:spLocks noGrp="1"/>
          </p:cNvSpPr>
          <p:nvPr/>
        </p:nvSpPr>
        <p:spPr>
          <a:xfrm>
            <a:off x="0" y="-7482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smtClean="0">
                <a:ln>
                  <a:solidFill>
                    <a:schemeClr val="dk1"/>
                  </a:solidFill>
                </a:ln>
                <a:solidFill>
                  <a:prstClr val="white"/>
                </a:solidFill>
                <a:latin typeface="+mn-lt"/>
              </a:rPr>
              <a:t>Energy Constrained 3D Printing</a:t>
            </a:r>
            <a:endParaRPr kumimoji="0" lang="en-US" sz="3600" b="1" i="0" u="none" strike="noStrike" kern="1200" cap="none" spc="0" normalizeH="0" baseline="0" noProof="0" dirty="0">
              <a:ln>
                <a:solidFill>
                  <a:schemeClr val="dk1"/>
                </a:solidFill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7" name="Rectangle 16"/>
          <p:cNvSpPr/>
          <p:nvPr/>
        </p:nvSpPr>
        <p:spPr>
          <a:xfrm rot="19828455">
            <a:off x="1577575" y="3329174"/>
            <a:ext cx="947794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 w="508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Constrained</a:t>
            </a:r>
            <a:endParaRPr kumimoji="0" lang="en-US" sz="8000" b="1" i="0" u="none" strike="noStrike" kern="1200" cap="none" spc="0" normalizeH="0" baseline="0" noProof="0" dirty="0">
              <a:ln w="508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8219" y="5161333"/>
            <a:ext cx="4687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Space Project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</a:t>
            </a:r>
            <a:r>
              <a:rPr kumimoji="0" lang="en-US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www.madeinspace.us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8557" y="2858943"/>
            <a:ext cx="11520269" cy="2150723"/>
            <a:chOff x="208557" y="2858943"/>
            <a:chExt cx="11520269" cy="215072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57" y="2858943"/>
              <a:ext cx="3225164" cy="215072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3315733" y="3057141"/>
              <a:ext cx="841309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 smtClean="0">
                  <a:ln>
                    <a:solidFill>
                      <a:srgbClr val="041A9B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3D Printing Medical Components in Remote </a:t>
              </a:r>
              <a:r>
                <a:rPr lang="en-US" sz="3600" b="1" dirty="0">
                  <a:ln>
                    <a:solidFill>
                      <a:srgbClr val="041A9B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libri" panose="020F0502020204030204"/>
                </a:rPr>
                <a:t>L</a:t>
              </a:r>
              <a:r>
                <a:rPr kumimoji="0" lang="en-US" sz="3600" b="1" i="0" u="none" strike="noStrike" kern="1200" cap="none" spc="0" normalizeH="0" baseline="0" noProof="0" dirty="0" err="1" smtClean="0">
                  <a:ln>
                    <a:solidFill>
                      <a:srgbClr val="041A9B"/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ocations</a:t>
              </a:r>
              <a:endParaRPr kumimoji="0" lang="en-US" sz="3600" b="1" i="0" u="none" strike="noStrike" kern="1200" cap="none" spc="0" normalizeH="0" baseline="0" noProof="0" dirty="0" smtClean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https://</a:t>
              </a:r>
              <a:r>
                <a:rPr kumimoji="0" lang="en-US" sz="1800" b="0" i="1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www.inverse.com</a:t>
              </a:r>
              <a:r>
                <a:rPr kumimoji="0" lang="en-US" sz="1800" b="0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/article/20840-how-3d-printers-are-saving-lives-in-remote-parts-of-the-world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7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126" y="1717097"/>
            <a:ext cx="12001501" cy="3228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2489" y="3388467"/>
            <a:ext cx="428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an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instruction-level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approach?</a:t>
            </a:r>
            <a:endParaRPr kumimoji="0" lang="en-US" sz="32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6922" y="2216043"/>
            <a:ext cx="520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n w="22225">
                  <a:solidFill>
                    <a:schemeClr val="dk1"/>
                  </a:solidFill>
                </a:ln>
                <a:solidFill>
                  <a:schemeClr val="bg2">
                    <a:lumMod val="90000"/>
                  </a:schemeClr>
                </a:solidFill>
                <a:latin typeface="Calibri" panose="020F0502020204030204"/>
              </a:rPr>
              <a:t>Easy </a:t>
            </a:r>
            <a:r>
              <a:rPr kumimoji="0" lang="en-US" sz="3600" b="1" i="0" u="none" strike="noStrike" kern="1200" cap="none" spc="0" normalizeH="0" baseline="0" noProof="0" dirty="0" smtClean="0">
                <a:ln w="22225">
                  <a:solidFill>
                    <a:schemeClr val="dk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optimizations</a:t>
            </a:r>
            <a:endParaRPr kumimoji="0" lang="en-US" sz="3600" b="1" i="0" u="none" strike="noStrike" kern="1200" cap="none" spc="0" normalizeH="0" baseline="0" noProof="0" dirty="0">
              <a:ln w="22225">
                <a:solidFill>
                  <a:schemeClr val="dk1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328058" y="2986922"/>
            <a:ext cx="0" cy="5753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085" y="3388467"/>
            <a:ext cx="4713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analysis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3D Printers?</a:t>
            </a:r>
            <a:endParaRPr kumimoji="0" lang="en-US" sz="32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03892" y="2986922"/>
            <a:ext cx="0" cy="5753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9674" y="1939045"/>
            <a:ext cx="552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n w="22225"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Calibri" panose="020F0502020204030204"/>
              </a:rPr>
              <a:t>Emergence of Energy Constrained </a:t>
            </a:r>
            <a:r>
              <a:rPr kumimoji="0" lang="en-US" sz="3600" b="1" i="0" u="none" strike="noStrike" kern="1200" cap="none" spc="0" normalizeH="0" baseline="0" noProof="0" dirty="0" smtClean="0">
                <a:ln w="22225"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Printers</a:t>
            </a:r>
            <a:endParaRPr kumimoji="0" lang="en-US" sz="3600" b="1" i="0" u="none" strike="noStrike" kern="1200" cap="none" spc="0" normalizeH="0" baseline="0" noProof="0" dirty="0">
              <a:ln w="22225">
                <a:solidFill>
                  <a:schemeClr val="tx1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9674" y="1849121"/>
            <a:ext cx="5290246" cy="2952426"/>
          </a:xfrm>
          <a:prstGeom prst="roundRect">
            <a:avLst/>
          </a:prstGeom>
          <a:noFill/>
          <a:ln w="79375">
            <a:solidFill>
              <a:schemeClr val="accent5"/>
            </a:solidFill>
            <a:prstDash val="sysDash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142063" y="640776"/>
            <a:ext cx="8929717" cy="1014047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3DGATES: An </a:t>
            </a:r>
            <a:r>
              <a:rPr lang="en-US" sz="3600" b="1" dirty="0" smtClean="0">
                <a:solidFill>
                  <a:schemeClr val="accent2"/>
                </a:solidFill>
                <a:latin typeface="+mn-lt"/>
              </a:rPr>
              <a:t>Instruction-Level </a:t>
            </a:r>
            <a:r>
              <a:rPr lang="en-US" sz="3600" b="1" dirty="0" smtClean="0">
                <a:ln w="19050">
                  <a:noFill/>
                </a:ln>
                <a:solidFill>
                  <a:schemeClr val="accent2"/>
                </a:solidFill>
                <a:latin typeface="+mn-lt"/>
              </a:rPr>
              <a:t>Energy Analysis</a:t>
            </a:r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 and Optimization of 3D-Printers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118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34" y="1842948"/>
            <a:ext cx="3598145" cy="183345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1631373" y="972381"/>
            <a:ext cx="878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solidFill>
                    <a:schemeClr val="dk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Why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solidFill>
                    <a:schemeClr val="dk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ln w="22225"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instruction-level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solidFill>
                    <a:schemeClr val="dk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 smtClean="0"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energy</a:t>
            </a:r>
            <a:r>
              <a:rPr kumimoji="0" lang="en-US" altLang="zh-CN" sz="3600" b="1" i="0" u="none" strike="noStrike" kern="1200" cap="none" spc="0" normalizeH="0" noProof="0" dirty="0" smtClean="0"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optimizations</a:t>
            </a:r>
            <a:r>
              <a:rPr kumimoji="0" lang="en-US" altLang="zh-CN" sz="3600" b="1" i="0" u="none" strike="noStrike" kern="1200" cap="none" spc="0" normalizeH="0" baseline="0" noProof="0" dirty="0" smtClean="0"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?</a:t>
            </a:r>
            <a:endParaRPr kumimoji="0" lang="en-US" sz="3600" b="1" i="0" u="none" strike="noStrike" kern="1200" cap="none" spc="0" normalizeH="0" baseline="0" noProof="0" dirty="0"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4682" y="2163874"/>
            <a:ext cx="5351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 of different</a:t>
            </a:r>
            <a:r>
              <a:rPr kumimoji="0" lang="en-US" sz="3600" b="1" i="0" u="none" strike="noStrike" kern="1200" cap="none" spc="0" normalizeH="0" noProof="0" dirty="0" smtClean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H/W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specifications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682" y="4859388"/>
            <a:ext cx="5783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Assigns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accurate power costs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rgbClr val="041A9B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S/W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557" y="3909364"/>
            <a:ext cx="2626422" cy="2886044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1" name="Title 1"/>
          <p:cNvSpPr>
            <a:spLocks noGrp="1"/>
          </p:cNvSpPr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smtClean="0">
                <a:ln>
                  <a:solidFill>
                    <a:schemeClr val="dk1"/>
                  </a:solidFill>
                </a:ln>
                <a:solidFill>
                  <a:prstClr val="white"/>
                </a:solidFill>
                <a:latin typeface="+mn-lt"/>
              </a:rPr>
              <a:t>Instruction Level Energy Optimizations</a:t>
            </a:r>
            <a:endParaRPr kumimoji="0" lang="en-US" sz="3600" b="1" i="0" u="none" strike="noStrike" kern="1200" cap="none" spc="0" normalizeH="0" baseline="0" noProof="0" dirty="0">
              <a:ln>
                <a:solidFill>
                  <a:schemeClr val="dk1"/>
                </a:solidFill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74941" y="2526015"/>
            <a:ext cx="2104103" cy="817648"/>
          </a:xfrm>
          <a:prstGeom prst="rect">
            <a:avLst/>
          </a:prstGeom>
          <a:solidFill>
            <a:srgbClr val="8FAADC"/>
          </a:solidFill>
          <a:ln w="114300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Compiler Level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674941" y="4859388"/>
            <a:ext cx="2104103" cy="817648"/>
          </a:xfrm>
          <a:prstGeom prst="rect">
            <a:avLst/>
          </a:prstGeom>
          <a:solidFill>
            <a:srgbClr val="8FAADC"/>
          </a:solidFill>
          <a:ln w="114300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Hardware Level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59421" y="3771337"/>
            <a:ext cx="1521380" cy="584682"/>
          </a:xfrm>
          <a:prstGeom prst="rect">
            <a:avLst/>
          </a:prstGeom>
          <a:solidFill>
            <a:schemeClr val="accent6"/>
          </a:solidFill>
          <a:ln w="114300"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Instr</a:t>
            </a:r>
            <a:r>
              <a:rPr lang="en-US" b="1" dirty="0" smtClean="0">
                <a:solidFill>
                  <a:schemeClr val="tx1"/>
                </a:solidFill>
              </a:rPr>
              <a:t>-Level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10414288" y="3282192"/>
            <a:ext cx="496529" cy="545161"/>
          </a:xfrm>
          <a:prstGeom prst="downArrow">
            <a:avLst/>
          </a:prstGeom>
          <a:solidFill>
            <a:schemeClr val="accent2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10412320" y="4384832"/>
            <a:ext cx="496529" cy="545161"/>
          </a:xfrm>
          <a:prstGeom prst="downArrow">
            <a:avLst/>
          </a:prstGeom>
          <a:solidFill>
            <a:schemeClr val="accent2"/>
          </a:solidFill>
          <a:ln w="793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2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24691" y="448517"/>
            <a:ext cx="11949545" cy="3228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2235" y="2119887"/>
            <a:ext cx="437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an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instruction-level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approach?</a:t>
            </a:r>
            <a:endParaRPr kumimoji="0" lang="en-US" sz="32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922072" y="1660313"/>
            <a:ext cx="0" cy="5753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7801" y="2119887"/>
            <a:ext cx="481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analysis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3D Printers?</a:t>
            </a:r>
            <a:endParaRPr kumimoji="0" lang="en-US" sz="32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504388" y="1718344"/>
            <a:ext cx="0" cy="5753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2920" y="670465"/>
            <a:ext cx="5637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n w="22225"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Calibri" panose="020F0502020204030204"/>
              </a:rPr>
              <a:t>Emergence of Energy Constrained </a:t>
            </a:r>
            <a:r>
              <a:rPr kumimoji="0" lang="en-US" sz="3600" b="1" i="0" u="none" strike="noStrike" kern="1200" cap="none" spc="0" normalizeH="0" baseline="0" noProof="0" dirty="0" smtClean="0">
                <a:ln w="22225"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Printers</a:t>
            </a:r>
            <a:endParaRPr kumimoji="0" lang="en-US" sz="3600" b="1" i="0" u="none" strike="noStrike" kern="1200" cap="none" spc="0" normalizeH="0" baseline="0" noProof="0" dirty="0">
              <a:ln w="22225">
                <a:solidFill>
                  <a:schemeClr val="tx1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" y="3680642"/>
            <a:ext cx="9460349" cy="37240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effectLst/>
                <a:uLnTx/>
                <a:uFillTx/>
                <a:latin typeface="Calibri" panose="020F0502020204030204"/>
              </a:rPr>
              <a:t>In this work,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accent6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Calibri" panose="020F0502020204030204"/>
              </a:rPr>
              <a:t>1.  </a:t>
            </a:r>
            <a:r>
              <a:rPr lang="en-US" sz="3600" b="1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 panose="020F0502020204030204"/>
              </a:rPr>
              <a:t>W</a:t>
            </a:r>
            <a:r>
              <a:rPr kumimoji="0" lang="en-US" sz="3600" b="1" i="0" u="none" strike="noStrike" kern="1200" cap="none" spc="0" normalizeH="0" baseline="0" noProof="0" dirty="0" smtClean="0">
                <a:ln>
                  <a:solidFill>
                    <a:schemeClr val="accent6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Calibri" panose="020F0502020204030204"/>
              </a:rPr>
              <a:t>e quantify 3D printing energy consumption. </a:t>
            </a:r>
          </a:p>
          <a:p>
            <a:pPr algn="ctr"/>
            <a:r>
              <a:rPr lang="en-US" sz="2800" b="1" dirty="0">
                <a:effectLst/>
              </a:rPr>
              <a:t>AND</a:t>
            </a:r>
            <a:r>
              <a:rPr lang="en-US" sz="3600" b="1" dirty="0">
                <a:ln>
                  <a:solidFill>
                    <a:schemeClr val="accent6"/>
                  </a:solidFill>
                </a:ln>
                <a:effectLst/>
              </a:rPr>
              <a:t> </a:t>
            </a:r>
            <a:endParaRPr lang="en-US" sz="3600" b="1" dirty="0" smtClean="0">
              <a:ln>
                <a:solidFill>
                  <a:schemeClr val="accent6"/>
                </a:solidFill>
              </a:ln>
              <a:effectLst/>
            </a:endParaRPr>
          </a:p>
          <a:p>
            <a:r>
              <a:rPr lang="en-US" sz="3600" b="1" dirty="0" smtClean="0">
                <a:ln>
                  <a:solidFill>
                    <a:schemeClr val="accent6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2. Identify Power Hungry components.</a:t>
            </a:r>
          </a:p>
          <a:p>
            <a:pPr algn="ctr"/>
            <a:r>
              <a:rPr kumimoji="0" lang="en-US" sz="2800" b="1" i="0" u="none" strike="noStrike" kern="1200" cap="none" spc="0" normalizeH="0" baseline="0" noProof="0" dirty="0" smtClean="0">
                <a:effectLst/>
                <a:uLnTx/>
                <a:uFillTx/>
                <a:latin typeface="Calibri" panose="020F0502020204030204"/>
              </a:rPr>
              <a:t>AND</a:t>
            </a:r>
          </a:p>
          <a:p>
            <a:r>
              <a:rPr lang="en-US" sz="3600" b="1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en-US" sz="3600" b="1" dirty="0" smtClean="0">
                <a:ln>
                  <a:solidFill>
                    <a:schemeClr val="accent6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.  Reduce </a:t>
            </a:r>
            <a:r>
              <a:rPr lang="en-US" sz="3600" b="1" dirty="0">
                <a:ln>
                  <a:solidFill>
                    <a:schemeClr val="accent6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energy consumption by 25</a:t>
            </a:r>
            <a:r>
              <a:rPr lang="en-US" sz="3600" b="1" dirty="0" smtClean="0">
                <a:ln>
                  <a:solidFill>
                    <a:schemeClr val="accent6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%.</a:t>
            </a:r>
            <a:endParaRPr lang="en-US" sz="3600" b="1" dirty="0">
              <a:ln>
                <a:solidFill>
                  <a:schemeClr val="accent6"/>
                </a:solidFill>
              </a:ln>
              <a:solidFill>
                <a:schemeClr val="accent6">
                  <a:lumMod val="50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796957" y="4554676"/>
            <a:ext cx="3331888" cy="1976706"/>
            <a:chOff x="8796957" y="4554676"/>
            <a:chExt cx="3331888" cy="1976706"/>
          </a:xfrm>
        </p:grpSpPr>
        <p:grpSp>
          <p:nvGrpSpPr>
            <p:cNvPr id="54" name="Group 53"/>
            <p:cNvGrpSpPr/>
            <p:nvPr/>
          </p:nvGrpSpPr>
          <p:grpSpPr>
            <a:xfrm>
              <a:off x="8796957" y="4554676"/>
              <a:ext cx="2250229" cy="1976706"/>
              <a:chOff x="8796957" y="4554676"/>
              <a:chExt cx="2250229" cy="1976706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8796957" y="4554676"/>
                <a:ext cx="2250229" cy="1976706"/>
                <a:chOff x="4648200" y="1642234"/>
                <a:chExt cx="2557379" cy="2288161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H="1" flipV="1">
                  <a:off x="5882106" y="1642234"/>
                  <a:ext cx="4935" cy="152858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H="1">
                  <a:off x="4648200" y="3170821"/>
                  <a:ext cx="1238841" cy="708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887041" y="3170821"/>
                  <a:ext cx="1318538" cy="75957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Isosceles Triangle 47"/>
              <p:cNvSpPr/>
              <p:nvPr/>
            </p:nvSpPr>
            <p:spPr>
              <a:xfrm>
                <a:off x="9090184" y="4849069"/>
                <a:ext cx="1652154" cy="1467330"/>
              </a:xfrm>
              <a:prstGeom prst="triangle">
                <a:avLst>
                  <a:gd name="adj" fmla="val 47340"/>
                </a:avLst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prstDash val="sysDash"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Isosceles Triangle 48"/>
              <p:cNvSpPr/>
              <p:nvPr/>
            </p:nvSpPr>
            <p:spPr>
              <a:xfrm>
                <a:off x="9545746" y="5212664"/>
                <a:ext cx="768927" cy="880513"/>
              </a:xfrm>
              <a:prstGeom prst="triangle">
                <a:avLst>
                  <a:gd name="adj" fmla="val 48969"/>
                </a:avLst>
              </a:prstGeom>
              <a:noFill/>
              <a:ln w="66675">
                <a:solidFill>
                  <a:schemeClr val="accent1"/>
                </a:solidFill>
                <a:prstDash val="sysDot"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10000121" y="4626035"/>
              <a:ext cx="2128724" cy="83099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sz="2400" b="1" dirty="0" smtClean="0">
                  <a:solidFill>
                    <a:schemeClr val="accent2"/>
                  </a:solidFill>
                  <a:effectLst/>
                </a:rPr>
                <a:t>Original Energy</a:t>
              </a:r>
            </a:p>
            <a:p>
              <a:pPr lvl="0" algn="r">
                <a:defRPr/>
              </a:pPr>
              <a:r>
                <a:rPr lang="en-US" sz="2400" b="1" dirty="0" smtClean="0">
                  <a:solidFill>
                    <a:schemeClr val="accent1"/>
                  </a:solidFill>
                  <a:effectLst/>
                </a:rPr>
                <a:t>New Energy</a:t>
              </a:r>
              <a:endParaRPr lang="en-US" sz="2400" b="1" dirty="0"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921083" y="588291"/>
            <a:ext cx="5207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n w="22225">
                  <a:solidFill>
                    <a:schemeClr val="dk1"/>
                  </a:solidFill>
                </a:ln>
                <a:solidFill>
                  <a:schemeClr val="bg2">
                    <a:lumMod val="90000"/>
                  </a:schemeClr>
                </a:solidFill>
                <a:latin typeface="Calibri" panose="020F0502020204030204"/>
              </a:rPr>
              <a:t>Common Interface for </a:t>
            </a:r>
            <a:r>
              <a:rPr kumimoji="0" lang="en-US" sz="3600" b="1" i="0" u="none" strike="noStrike" kern="1200" cap="none" spc="0" normalizeH="0" baseline="0" noProof="0" dirty="0" smtClean="0">
                <a:ln w="22225">
                  <a:solidFill>
                    <a:schemeClr val="dk1"/>
                  </a:solidFill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optimizations</a:t>
            </a:r>
            <a:endParaRPr kumimoji="0" lang="en-US" sz="3600" b="1" i="0" u="none" strike="noStrike" kern="1200" cap="none" spc="0" normalizeH="0" baseline="0" noProof="0" dirty="0">
              <a:ln w="22225">
                <a:solidFill>
                  <a:schemeClr val="dk1"/>
                </a:solidFill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40245" y="586792"/>
            <a:ext cx="5290246" cy="2952426"/>
          </a:xfrm>
          <a:prstGeom prst="roundRect">
            <a:avLst/>
          </a:prstGeom>
          <a:noFill/>
          <a:ln w="79375">
            <a:solidFill>
              <a:schemeClr val="accent5"/>
            </a:solidFill>
            <a:prstDash val="sysDash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6628441" y="572960"/>
            <a:ext cx="5290246" cy="2952426"/>
          </a:xfrm>
          <a:prstGeom prst="roundRect">
            <a:avLst/>
          </a:prstGeom>
          <a:noFill/>
          <a:ln w="79375">
            <a:solidFill>
              <a:schemeClr val="accent5"/>
            </a:solidFill>
            <a:prstDash val="sysDash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10153" y="-69981"/>
            <a:ext cx="4378186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6600" b="1" dirty="0" smtClean="0">
                <a:ln w="41275">
                  <a:solidFill>
                    <a:schemeClr val="tx1"/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Talk Outline</a:t>
            </a:r>
            <a:endParaRPr lang="en-US" sz="6600" b="1" dirty="0">
              <a:ln w="41275">
                <a:solidFill>
                  <a:schemeClr val="tx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87880" y="1049234"/>
            <a:ext cx="12004120" cy="1631997"/>
            <a:chOff x="187880" y="1049234"/>
            <a:chExt cx="12004120" cy="1631997"/>
          </a:xfrm>
        </p:grpSpPr>
        <p:grpSp>
          <p:nvGrpSpPr>
            <p:cNvPr id="34" name="Group 33"/>
            <p:cNvGrpSpPr/>
            <p:nvPr/>
          </p:nvGrpSpPr>
          <p:grpSpPr>
            <a:xfrm>
              <a:off x="187880" y="1049234"/>
              <a:ext cx="6306437" cy="1631997"/>
              <a:chOff x="364019" y="1251817"/>
              <a:chExt cx="9589962" cy="222883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364019" y="1251817"/>
                <a:ext cx="9589962" cy="2228837"/>
                <a:chOff x="-39700" y="907411"/>
                <a:chExt cx="12346987" cy="3596531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126497" y="1113936"/>
                  <a:ext cx="1865688" cy="3231573"/>
                </a:xfrm>
                <a:prstGeom prst="roundRect">
                  <a:avLst/>
                </a:prstGeom>
                <a:noFill/>
                <a:ln w="47625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358570" y="2720193"/>
                  <a:ext cx="730827" cy="633845"/>
                </a:xfrm>
                <a:prstGeom prst="roundRect">
                  <a:avLst/>
                </a:prstGeom>
                <a:noFill/>
                <a:ln w="38100">
                  <a:solidFill>
                    <a:schemeClr val="accent2">
                      <a:lumMod val="75000"/>
                    </a:schemeClr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9" name="Rounded Rectangle 8"/>
                <p:cNvSpPr/>
                <p:nvPr/>
              </p:nvSpPr>
              <p:spPr>
                <a:xfrm>
                  <a:off x="5590833" y="2720193"/>
                  <a:ext cx="1151054" cy="633845"/>
                </a:xfrm>
                <a:prstGeom prst="roundRect">
                  <a:avLst/>
                </a:prstGeom>
                <a:noFill/>
                <a:ln w="38100">
                  <a:solidFill>
                    <a:schemeClr val="accent2">
                      <a:lumMod val="75000"/>
                    </a:schemeClr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98787" y="3261232"/>
                  <a:ext cx="1893399" cy="915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 smtClean="0">
                      <a:solidFill>
                        <a:schemeClr val="accent5"/>
                      </a:solidFill>
                    </a:rPr>
                    <a:t>Application</a:t>
                  </a:r>
                </a:p>
                <a:p>
                  <a:pPr algn="ctr"/>
                  <a:r>
                    <a:rPr lang="en-US" sz="1050" b="1" dirty="0" smtClean="0">
                      <a:solidFill>
                        <a:schemeClr val="accent5"/>
                      </a:solidFill>
                    </a:rPr>
                    <a:t>Layer</a:t>
                  </a:r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>
                  <a:off x="3406213" y="1113936"/>
                  <a:ext cx="1865688" cy="3231573"/>
                </a:xfrm>
                <a:prstGeom prst="roundRect">
                  <a:avLst/>
                </a:prstGeom>
                <a:noFill/>
                <a:ln w="47625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378502" y="3261232"/>
                  <a:ext cx="1893399" cy="915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 smtClean="0">
                      <a:solidFill>
                        <a:schemeClr val="accent5"/>
                      </a:solidFill>
                    </a:rPr>
                    <a:t>Compiler</a:t>
                  </a:r>
                </a:p>
                <a:p>
                  <a:pPr algn="ctr"/>
                  <a:r>
                    <a:rPr lang="en-US" sz="1050" b="1" dirty="0" smtClean="0">
                      <a:solidFill>
                        <a:schemeClr val="accent5"/>
                      </a:solidFill>
                    </a:rPr>
                    <a:t>Layer</a:t>
                  </a:r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7026467" y="1113936"/>
                  <a:ext cx="1733498" cy="3231573"/>
                </a:xfrm>
                <a:prstGeom prst="roundRect">
                  <a:avLst/>
                </a:prstGeom>
                <a:noFill/>
                <a:ln w="47625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984383" y="3261232"/>
                  <a:ext cx="1893399" cy="915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 smtClean="0">
                      <a:solidFill>
                        <a:schemeClr val="accent5"/>
                      </a:solidFill>
                    </a:rPr>
                    <a:t>Firmware</a:t>
                  </a:r>
                </a:p>
                <a:p>
                  <a:pPr algn="ctr"/>
                  <a:r>
                    <a:rPr lang="en-US" sz="1050" b="1" dirty="0" smtClean="0">
                      <a:solidFill>
                        <a:schemeClr val="accent5"/>
                      </a:solidFill>
                    </a:rPr>
                    <a:t>Layer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10163191" y="1113936"/>
                  <a:ext cx="1928346" cy="3231573"/>
                </a:xfrm>
                <a:prstGeom prst="roundRect">
                  <a:avLst/>
                </a:prstGeom>
                <a:noFill/>
                <a:ln w="47625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2343939" y="2775506"/>
                  <a:ext cx="770241" cy="55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 smtClean="0">
                      <a:solidFill>
                        <a:schemeClr val="accent5"/>
                      </a:solidFill>
                    </a:rPr>
                    <a:t>STL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519868" y="2775506"/>
                  <a:ext cx="1292982" cy="55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 smtClean="0">
                      <a:solidFill>
                        <a:schemeClr val="accent5"/>
                      </a:solidFill>
                    </a:rPr>
                    <a:t>G-code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8961640" y="2789489"/>
                  <a:ext cx="1077305" cy="55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 smtClean="0">
                      <a:solidFill>
                        <a:schemeClr val="accent5"/>
                      </a:solidFill>
                    </a:rPr>
                    <a:t>Signal</a:t>
                  </a:r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0692" y="1393565"/>
                  <a:ext cx="1494479" cy="1457180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036" y="1393565"/>
                  <a:ext cx="1454242" cy="1408556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8143" y="1393566"/>
                  <a:ext cx="1395923" cy="1395923"/>
                </a:xfrm>
                <a:prstGeom prst="rect">
                  <a:avLst/>
                </a:prstGeom>
              </p:spPr>
            </p:pic>
            <p:sp>
              <p:nvSpPr>
                <p:cNvPr id="22" name="Right Arrow 21"/>
                <p:cNvSpPr/>
                <p:nvPr/>
              </p:nvSpPr>
              <p:spPr>
                <a:xfrm>
                  <a:off x="1507450" y="2761527"/>
                  <a:ext cx="660612" cy="523220"/>
                </a:xfrm>
                <a:prstGeom prst="rightArrow">
                  <a:avLst/>
                </a:prstGeom>
                <a:solidFill>
                  <a:srgbClr val="0070C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-39700" y="907411"/>
                  <a:ext cx="6868862" cy="3574472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6955990" y="907411"/>
                  <a:ext cx="5351297" cy="3596531"/>
                </a:xfrm>
                <a:prstGeom prst="roundRect">
                  <a:avLst/>
                </a:prstGeom>
                <a:noFill/>
                <a:ln w="38100"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5" name="Right Arrow 24"/>
                <p:cNvSpPr/>
                <p:nvPr/>
              </p:nvSpPr>
              <p:spPr>
                <a:xfrm>
                  <a:off x="3325074" y="2756331"/>
                  <a:ext cx="660612" cy="523220"/>
                </a:xfrm>
                <a:prstGeom prst="rightArrow">
                  <a:avLst/>
                </a:prstGeom>
                <a:solidFill>
                  <a:srgbClr val="0070C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6" name="Right Arrow 25"/>
                <p:cNvSpPr/>
                <p:nvPr/>
              </p:nvSpPr>
              <p:spPr>
                <a:xfrm>
                  <a:off x="4787080" y="2780312"/>
                  <a:ext cx="660612" cy="523220"/>
                </a:xfrm>
                <a:prstGeom prst="rightArrow">
                  <a:avLst/>
                </a:prstGeom>
                <a:solidFill>
                  <a:srgbClr val="0070C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7" name="Right Arrow 26"/>
                <p:cNvSpPr/>
                <p:nvPr/>
              </p:nvSpPr>
              <p:spPr>
                <a:xfrm>
                  <a:off x="6819085" y="2756331"/>
                  <a:ext cx="660612" cy="523220"/>
                </a:xfrm>
                <a:prstGeom prst="rightArrow">
                  <a:avLst/>
                </a:prstGeom>
                <a:solidFill>
                  <a:srgbClr val="0070C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8" name="Right Arrow 27"/>
                <p:cNvSpPr/>
                <p:nvPr/>
              </p:nvSpPr>
              <p:spPr>
                <a:xfrm>
                  <a:off x="8311876" y="2775505"/>
                  <a:ext cx="660612" cy="523220"/>
                </a:xfrm>
                <a:prstGeom prst="rightArrow">
                  <a:avLst/>
                </a:prstGeom>
                <a:solidFill>
                  <a:srgbClr val="0070C0"/>
                </a:solidFill>
                <a:ln w="12700">
                  <a:solidFill>
                    <a:schemeClr val="tx1"/>
                  </a:solidFill>
                </a:ln>
                <a:effectLst>
                  <a:reflection stA="45000" endPos="65000" dist="127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9" name="Right Arrow 28"/>
                <p:cNvSpPr/>
                <p:nvPr/>
              </p:nvSpPr>
              <p:spPr>
                <a:xfrm>
                  <a:off x="10098947" y="2801748"/>
                  <a:ext cx="660612" cy="523219"/>
                </a:xfrm>
                <a:prstGeom prst="rightArrow">
                  <a:avLst/>
                </a:prstGeom>
                <a:solidFill>
                  <a:srgbClr val="0070C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accent5"/>
                    </a:solidFill>
                  </a:endParaRP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8453720" y="2667429"/>
                <a:ext cx="1237088" cy="567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chemeClr val="accent5"/>
                    </a:solidFill>
                  </a:rPr>
                  <a:t>Hardware</a:t>
                </a:r>
              </a:p>
              <a:p>
                <a:pPr algn="ctr"/>
                <a:r>
                  <a:rPr lang="en-US" sz="1050" b="1" dirty="0" smtClean="0">
                    <a:solidFill>
                      <a:schemeClr val="accent5"/>
                    </a:solidFill>
                  </a:rPr>
                  <a:t>Layer</a:t>
                </a: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8443" y="1542474"/>
                <a:ext cx="966837" cy="913661"/>
              </a:xfrm>
              <a:prstGeom prst="rect">
                <a:avLst/>
              </a:prstGeom>
            </p:spPr>
          </p:pic>
          <p:sp>
            <p:nvSpPr>
              <p:cNvPr id="33" name="Rounded Rectangle 32"/>
              <p:cNvSpPr/>
              <p:nvPr/>
            </p:nvSpPr>
            <p:spPr>
              <a:xfrm>
                <a:off x="7410431" y="2417500"/>
                <a:ext cx="747228" cy="345246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8363196" y="1462524"/>
              <a:ext cx="382880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b="1" dirty="0" smtClean="0">
                  <a:ln>
                    <a:solidFill>
                      <a:srgbClr val="002060"/>
                    </a:solidFill>
                  </a:ln>
                </a:rPr>
                <a:t>1. </a:t>
              </a:r>
              <a:r>
                <a:rPr lang="en-US" sz="4800" b="1" dirty="0" smtClean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Background</a:t>
              </a:r>
              <a:endParaRPr lang="en-US" sz="4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24401" y="2794480"/>
            <a:ext cx="12057786" cy="1471529"/>
            <a:chOff x="224401" y="2794480"/>
            <a:chExt cx="12057786" cy="147152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1" y="2794480"/>
              <a:ext cx="2107285" cy="1471529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8" name="Rectangle 37"/>
            <p:cNvSpPr/>
            <p:nvPr/>
          </p:nvSpPr>
          <p:spPr>
            <a:xfrm>
              <a:off x="3208420" y="2989586"/>
              <a:ext cx="907376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b="1" dirty="0">
                  <a:ln>
                    <a:solidFill>
                      <a:srgbClr val="002060"/>
                    </a:solidFill>
                  </a:ln>
                </a:rPr>
                <a:t>2</a:t>
              </a:r>
              <a:r>
                <a:rPr lang="en-US" sz="4800" b="1" dirty="0" smtClean="0">
                  <a:ln>
                    <a:solidFill>
                      <a:srgbClr val="002060"/>
                    </a:solidFill>
                  </a:ln>
                </a:rPr>
                <a:t>. </a:t>
              </a:r>
              <a:r>
                <a:rPr lang="en-US" sz="4800" b="1" dirty="0" smtClean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Instruction-level Energy Analysis</a:t>
              </a:r>
              <a:endParaRPr lang="en-US" sz="4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6249" y="4329418"/>
            <a:ext cx="12225938" cy="1061978"/>
            <a:chOff x="56249" y="4329418"/>
            <a:chExt cx="12225938" cy="1061978"/>
          </a:xfrm>
        </p:grpSpPr>
        <p:grpSp>
          <p:nvGrpSpPr>
            <p:cNvPr id="52" name="Group 51"/>
            <p:cNvGrpSpPr/>
            <p:nvPr/>
          </p:nvGrpSpPr>
          <p:grpSpPr>
            <a:xfrm>
              <a:off x="56249" y="4441421"/>
              <a:ext cx="2482656" cy="949975"/>
              <a:chOff x="1900278" y="1990725"/>
              <a:chExt cx="8477211" cy="2826913"/>
            </a:xfrm>
          </p:grpSpPr>
          <p:sp>
            <p:nvSpPr>
              <p:cNvPr id="39" name="矩形 4"/>
              <p:cNvSpPr/>
              <p:nvPr/>
            </p:nvSpPr>
            <p:spPr>
              <a:xfrm>
                <a:off x="1900278" y="3810177"/>
                <a:ext cx="2514601" cy="1007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800" b="1" dirty="0" smtClean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Instruction</a:t>
                </a:r>
              </a:p>
              <a:p>
                <a:pPr algn="ctr"/>
                <a:r>
                  <a:rPr lang="en-US" altLang="zh-CN" sz="800" b="1" dirty="0" smtClean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Support</a:t>
                </a:r>
                <a:endParaRPr kumimoji="0" lang="zh-CN" altLang="en-US" sz="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矩形 13"/>
              <p:cNvSpPr/>
              <p:nvPr/>
            </p:nvSpPr>
            <p:spPr>
              <a:xfrm>
                <a:off x="4624387" y="3810177"/>
                <a:ext cx="2819400" cy="1007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b="1" dirty="0" smtClean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Firmware</a:t>
                </a:r>
              </a:p>
              <a:p>
                <a:pPr algn="ctr"/>
                <a:r>
                  <a:rPr lang="en-US" altLang="zh-CN" sz="800" b="1" dirty="0" smtClean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Support</a:t>
                </a:r>
                <a:endParaRPr lang="zh-CN" altLang="en-US" sz="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矩形 15"/>
              <p:cNvSpPr/>
              <p:nvPr/>
            </p:nvSpPr>
            <p:spPr>
              <a:xfrm>
                <a:off x="7946972" y="3810177"/>
                <a:ext cx="2430517" cy="1007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800" b="1" dirty="0" smtClean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Compiler</a:t>
                </a:r>
              </a:p>
              <a:p>
                <a:pPr algn="ctr"/>
                <a:r>
                  <a:rPr lang="en-US" altLang="zh-CN" sz="800" b="1" dirty="0" smtClean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Support</a:t>
                </a:r>
                <a:endParaRPr kumimoji="0" lang="zh-CN" altLang="en-US" sz="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组合 21"/>
              <p:cNvGrpSpPr/>
              <p:nvPr/>
            </p:nvGrpSpPr>
            <p:grpSpPr>
              <a:xfrm>
                <a:off x="2338388" y="1990725"/>
                <a:ext cx="1706617" cy="1676400"/>
                <a:chOff x="914400" y="1914420"/>
                <a:chExt cx="1488650" cy="1438380"/>
              </a:xfrm>
            </p:grpSpPr>
            <p:sp>
              <p:nvSpPr>
                <p:cNvPr id="43" name="椭圆 19"/>
                <p:cNvSpPr/>
                <p:nvPr/>
              </p:nvSpPr>
              <p:spPr>
                <a:xfrm>
                  <a:off x="914400" y="1914420"/>
                  <a:ext cx="1488650" cy="1438380"/>
                </a:xfrm>
                <a:prstGeom prst="ellipse">
                  <a:avLst/>
                </a:prstGeom>
                <a:noFill/>
                <a:ln w="57150">
                  <a:solidFill>
                    <a:srgbClr val="0070C0"/>
                  </a:solidFill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solidFill>
                      <a:srgbClr val="0070C0"/>
                    </a:solidFill>
                  </a:endParaRPr>
                </a:p>
              </p:txBody>
            </p:sp>
            <p:pic>
              <p:nvPicPr>
                <p:cNvPr id="44" name="图片 20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harpenSoften amoun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721" y="2285152"/>
                  <a:ext cx="1391435" cy="762848"/>
                </a:xfrm>
                <a:prstGeom prst="rect">
                  <a:avLst/>
                </a:prstGeom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</p:pic>
          </p:grpSp>
          <p:grpSp>
            <p:nvGrpSpPr>
              <p:cNvPr id="45" name="组合 27"/>
              <p:cNvGrpSpPr/>
              <p:nvPr/>
            </p:nvGrpSpPr>
            <p:grpSpPr>
              <a:xfrm>
                <a:off x="5199829" y="1993353"/>
                <a:ext cx="1706617" cy="1676400"/>
                <a:chOff x="3699641" y="1679028"/>
                <a:chExt cx="1706617" cy="1676400"/>
              </a:xfrm>
            </p:grpSpPr>
            <p:sp>
              <p:nvSpPr>
                <p:cNvPr id="46" name="椭圆 23"/>
                <p:cNvSpPr/>
                <p:nvPr/>
              </p:nvSpPr>
              <p:spPr>
                <a:xfrm>
                  <a:off x="3699641" y="1679028"/>
                  <a:ext cx="1706617" cy="1676400"/>
                </a:xfrm>
                <a:prstGeom prst="ellipse">
                  <a:avLst/>
                </a:prstGeom>
                <a:noFill/>
                <a:ln w="57150">
                  <a:solidFill>
                    <a:srgbClr val="0070C0"/>
                  </a:solidFill>
                </a:ln>
                <a:effectLst>
                  <a:glow rad="63500">
                    <a:srgbClr val="0070C0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solidFill>
                      <a:srgbClr val="0070C0"/>
                    </a:solidFill>
                  </a:endParaRPr>
                </a:p>
              </p:txBody>
            </p:sp>
            <p:pic>
              <p:nvPicPr>
                <p:cNvPr id="47" name="图片 26"/>
                <p:cNvPicPr>
                  <a:picLocks noChangeAspect="1"/>
                </p:cNvPicPr>
                <p:nvPr/>
              </p:nvPicPr>
              <p:blipFill>
                <a:blip r:embed="rId9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harpenSoften amount="4000"/>
                          </a14:imgEffect>
                          <a14:imgEffect>
                            <a14:colorTemperature colorTemp="53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443" y="1990923"/>
                  <a:ext cx="1247113" cy="1057077"/>
                </a:xfrm>
                <a:prstGeom prst="rect">
                  <a:avLst/>
                </a:prstGeom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</p:pic>
          </p:grpSp>
          <p:sp>
            <p:nvSpPr>
              <p:cNvPr id="48" name="椭圆 29"/>
              <p:cNvSpPr/>
              <p:nvPr/>
            </p:nvSpPr>
            <p:spPr>
              <a:xfrm>
                <a:off x="8232719" y="1990725"/>
                <a:ext cx="1706617" cy="167640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>
                  <a:solidFill>
                    <a:srgbClr val="0070C0"/>
                  </a:solidFill>
                </a:endParaRPr>
              </a:p>
            </p:txBody>
          </p:sp>
          <p:sp>
            <p:nvSpPr>
              <p:cNvPr id="49" name="Right Arrow 48"/>
              <p:cNvSpPr/>
              <p:nvPr/>
            </p:nvSpPr>
            <p:spPr>
              <a:xfrm>
                <a:off x="4230590" y="2546634"/>
                <a:ext cx="758537" cy="641423"/>
              </a:xfrm>
              <a:prstGeom prst="rightArrow">
                <a:avLst/>
              </a:prstGeom>
              <a:solidFill>
                <a:schemeClr val="accent4"/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rgbClr val="0070C0"/>
                  </a:solidFill>
                </a:endParaRPr>
              </a:p>
            </p:txBody>
          </p:sp>
          <p:sp>
            <p:nvSpPr>
              <p:cNvPr id="50" name="Right Arrow 49"/>
              <p:cNvSpPr/>
              <p:nvPr/>
            </p:nvSpPr>
            <p:spPr>
              <a:xfrm>
                <a:off x="7188434" y="2546633"/>
                <a:ext cx="758537" cy="641423"/>
              </a:xfrm>
              <a:prstGeom prst="rightArrow">
                <a:avLst/>
              </a:prstGeom>
              <a:solidFill>
                <a:schemeClr val="accent4"/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rgbClr val="0070C0"/>
                  </a:solidFill>
                </a:endParaRPr>
              </a:p>
            </p:txBody>
          </p:sp>
          <p:pic>
            <p:nvPicPr>
              <p:cNvPr id="51" name="图片 34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GlowEdges/>
                        </a14:imgEffect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9110" y="2148716"/>
                <a:ext cx="1373834" cy="1437255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53" name="Rectangle 52"/>
            <p:cNvSpPr/>
            <p:nvPr/>
          </p:nvSpPr>
          <p:spPr>
            <a:xfrm>
              <a:off x="2463024" y="4329418"/>
              <a:ext cx="981916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b="1" dirty="0" smtClean="0">
                  <a:ln>
                    <a:solidFill>
                      <a:srgbClr val="002060"/>
                    </a:solidFill>
                  </a:ln>
                </a:rPr>
                <a:t>3. </a:t>
              </a:r>
              <a:r>
                <a:rPr lang="en-US" sz="4800" b="1" dirty="0" smtClean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Cross-layered Energy Optimizations</a:t>
              </a:r>
              <a:endParaRPr lang="en-US" sz="4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7178" y="5446571"/>
            <a:ext cx="11934822" cy="1098308"/>
            <a:chOff x="257178" y="5446571"/>
            <a:chExt cx="11934822" cy="1098308"/>
          </a:xfrm>
        </p:grpSpPr>
        <p:sp>
          <p:nvSpPr>
            <p:cNvPr id="54" name="Rectangle 53"/>
            <p:cNvSpPr/>
            <p:nvPr/>
          </p:nvSpPr>
          <p:spPr>
            <a:xfrm>
              <a:off x="8714958" y="5652499"/>
              <a:ext cx="347704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b="1" dirty="0" smtClean="0">
                  <a:ln>
                    <a:solidFill>
                      <a:srgbClr val="002060"/>
                    </a:solidFill>
                  </a:ln>
                </a:rPr>
                <a:t>4. </a:t>
              </a:r>
              <a:r>
                <a:rPr lang="en-US" sz="4800" b="1" dirty="0" smtClean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Evaluation</a:t>
              </a:r>
              <a:endParaRPr lang="en-US" sz="4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257178" y="5446571"/>
              <a:ext cx="4369908" cy="1098308"/>
              <a:chOff x="1230369" y="3767095"/>
              <a:chExt cx="9950246" cy="2644097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423000" y="4488873"/>
                <a:ext cx="2005446" cy="1922318"/>
              </a:xfrm>
              <a:prstGeom prst="rect">
                <a:avLst/>
              </a:prstGeom>
              <a:noFill/>
              <a:ln w="88900"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044956" y="4488873"/>
                <a:ext cx="2005446" cy="1922318"/>
              </a:xfrm>
              <a:prstGeom prst="rect">
                <a:avLst/>
              </a:prstGeom>
              <a:noFill/>
              <a:ln w="88900"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553213" y="4488873"/>
                <a:ext cx="2005446" cy="1922318"/>
              </a:xfrm>
              <a:prstGeom prst="rect">
                <a:avLst/>
              </a:prstGeom>
              <a:noFill/>
              <a:ln w="88900"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9175169" y="4488873"/>
                <a:ext cx="2005446" cy="1922318"/>
              </a:xfrm>
              <a:prstGeom prst="rect">
                <a:avLst/>
              </a:prstGeom>
              <a:noFill/>
              <a:ln w="88900"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1672936" y="4769427"/>
                <a:ext cx="10391" cy="1309255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672936" y="4769427"/>
                <a:ext cx="1402773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3065318" y="4769426"/>
                <a:ext cx="10391" cy="1309255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1933263" y="6078681"/>
                <a:ext cx="1142446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1919146" y="5020085"/>
                <a:ext cx="10391" cy="1084575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919146" y="5020085"/>
                <a:ext cx="896790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2815382" y="4988913"/>
                <a:ext cx="0" cy="89298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2165356" y="5881893"/>
                <a:ext cx="650026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2175746" y="5268191"/>
                <a:ext cx="10391" cy="613703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86137" y="5268191"/>
                <a:ext cx="489376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2657075" y="5268191"/>
                <a:ext cx="0" cy="445716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2407816" y="5713907"/>
                <a:ext cx="249259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2425723" y="5415281"/>
                <a:ext cx="0" cy="294181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346292" y="4769426"/>
                <a:ext cx="1402773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346292" y="5108863"/>
                <a:ext cx="1402773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4346290" y="5448301"/>
                <a:ext cx="1402773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4346290" y="5775479"/>
                <a:ext cx="1402773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346290" y="6114279"/>
                <a:ext cx="1402773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V="1">
                <a:off x="5749063" y="4769426"/>
                <a:ext cx="0" cy="33943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4346290" y="5108863"/>
                <a:ext cx="0" cy="33943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5727708" y="5435403"/>
                <a:ext cx="0" cy="33943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4346290" y="5774841"/>
                <a:ext cx="0" cy="33943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6553213" y="4488873"/>
                <a:ext cx="2005446" cy="192231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6553213" y="4488873"/>
                <a:ext cx="2005446" cy="1849582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57" idx="1"/>
                <a:endCxn id="57" idx="0"/>
              </p:cNvCxnSpPr>
              <p:nvPr/>
            </p:nvCxnSpPr>
            <p:spPr>
              <a:xfrm flipV="1">
                <a:off x="6553213" y="4488873"/>
                <a:ext cx="1002723" cy="961159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57" idx="1"/>
                <a:endCxn id="57" idx="2"/>
              </p:cNvCxnSpPr>
              <p:nvPr/>
            </p:nvCxnSpPr>
            <p:spPr>
              <a:xfrm>
                <a:off x="6553213" y="5450032"/>
                <a:ext cx="1002723" cy="961159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7" idx="3"/>
                <a:endCxn id="57" idx="2"/>
              </p:cNvCxnSpPr>
              <p:nvPr/>
            </p:nvCxnSpPr>
            <p:spPr>
              <a:xfrm flipH="1">
                <a:off x="7555936" y="5450032"/>
                <a:ext cx="1002723" cy="961159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57" idx="3"/>
                <a:endCxn id="57" idx="0"/>
              </p:cNvCxnSpPr>
              <p:nvPr/>
            </p:nvCxnSpPr>
            <p:spPr>
              <a:xfrm flipH="1" flipV="1">
                <a:off x="7555936" y="4488873"/>
                <a:ext cx="1002723" cy="961159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9175169" y="4488873"/>
                <a:ext cx="1371604" cy="1849582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9791679" y="4517541"/>
                <a:ext cx="1371604" cy="1849582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9193927" y="4539508"/>
                <a:ext cx="618515" cy="1304034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9754164" y="4539508"/>
                <a:ext cx="945297" cy="1871683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 flipV="1">
                <a:off x="9193927" y="5872210"/>
                <a:ext cx="560238" cy="538982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0726724" y="4539507"/>
                <a:ext cx="380286" cy="429945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10477481" y="4988913"/>
                <a:ext cx="648288" cy="1349542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1230369" y="3767095"/>
                <a:ext cx="2791617" cy="66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70C0"/>
                    </a:solidFill>
                  </a:rPr>
                  <a:t>Square Circles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490213" y="3793837"/>
                <a:ext cx="1153303" cy="66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70C0"/>
                    </a:solidFill>
                  </a:rPr>
                  <a:t>Lines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054573" y="3768693"/>
                <a:ext cx="1153303" cy="66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70C0"/>
                    </a:solidFill>
                  </a:rPr>
                  <a:t>Grid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9301270" y="3767097"/>
                <a:ext cx="1873452" cy="66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70C0"/>
                    </a:solidFill>
                  </a:rPr>
                  <a:t>Triangles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100" name="Rectangle 99"/>
          <p:cNvSpPr/>
          <p:nvPr/>
        </p:nvSpPr>
        <p:spPr>
          <a:xfrm>
            <a:off x="1" y="-10390"/>
            <a:ext cx="12192000" cy="6868390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249" y="955964"/>
            <a:ext cx="12135751" cy="1790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10153" y="-69981"/>
            <a:ext cx="4378186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 w="41275">
                  <a:solidFill>
                    <a:prstClr val="black"/>
                  </a:solidFill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Talk Outline</a:t>
            </a:r>
            <a:endParaRPr kumimoji="0" lang="en-US" sz="6600" b="1" i="0" u="none" strike="noStrike" kern="1200" cap="none" spc="0" normalizeH="0" baseline="0" noProof="0" dirty="0">
              <a:ln w="41275">
                <a:solidFill>
                  <a:prstClr val="black"/>
                </a:solidFill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87880" y="1049234"/>
            <a:ext cx="6306437" cy="1631997"/>
            <a:chOff x="364019" y="1251817"/>
            <a:chExt cx="9589962" cy="2228837"/>
          </a:xfrm>
        </p:grpSpPr>
        <p:grpSp>
          <p:nvGrpSpPr>
            <p:cNvPr id="30" name="Group 29"/>
            <p:cNvGrpSpPr/>
            <p:nvPr/>
          </p:nvGrpSpPr>
          <p:grpSpPr>
            <a:xfrm>
              <a:off x="364019" y="1251817"/>
              <a:ext cx="9589962" cy="2228837"/>
              <a:chOff x="-39700" y="907411"/>
              <a:chExt cx="12346987" cy="359653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26497" y="1113936"/>
                <a:ext cx="186568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358570" y="2720193"/>
                <a:ext cx="730827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5590833" y="2720193"/>
                <a:ext cx="1151054" cy="633845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8787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406213" y="1113936"/>
                <a:ext cx="186568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78502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Compiler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026467" y="1113936"/>
                <a:ext cx="1733498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84383" y="3261232"/>
                <a:ext cx="1893399" cy="91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Firmware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0163191" y="1113936"/>
                <a:ext cx="1928346" cy="3231573"/>
              </a:xfrm>
              <a:prstGeom prst="roundRect">
                <a:avLst/>
              </a:prstGeom>
              <a:noFill/>
              <a:ln w="47625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43939" y="2775506"/>
                <a:ext cx="770241" cy="55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19868" y="2775506"/>
                <a:ext cx="1292982" cy="55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G-code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961640" y="2789489"/>
                <a:ext cx="1077305" cy="55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Signal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692" y="1393565"/>
                <a:ext cx="1494479" cy="145718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036" y="1393565"/>
                <a:ext cx="1454242" cy="140855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143" y="1393566"/>
                <a:ext cx="1395923" cy="1395923"/>
              </a:xfrm>
              <a:prstGeom prst="rect">
                <a:avLst/>
              </a:prstGeom>
            </p:spPr>
          </p:pic>
          <p:sp>
            <p:nvSpPr>
              <p:cNvPr id="22" name="Right Arrow 21"/>
              <p:cNvSpPr/>
              <p:nvPr/>
            </p:nvSpPr>
            <p:spPr>
              <a:xfrm>
                <a:off x="1507450" y="2761527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-39700" y="907411"/>
                <a:ext cx="6868862" cy="357447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955990" y="907411"/>
                <a:ext cx="5351297" cy="3596531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ight Arrow 24"/>
              <p:cNvSpPr/>
              <p:nvPr/>
            </p:nvSpPr>
            <p:spPr>
              <a:xfrm>
                <a:off x="3325074" y="2756331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4787080" y="2780312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6819085" y="2756331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8311876" y="2775505"/>
                <a:ext cx="660612" cy="523220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  <a:effectLst>
                <a:reflection stA="45000" endPos="65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10098947" y="2801748"/>
                <a:ext cx="660612" cy="523219"/>
              </a:xfrm>
              <a:prstGeom prst="rightArrow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453720" y="2667429"/>
              <a:ext cx="1237088" cy="56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443" y="1542474"/>
              <a:ext cx="966837" cy="913661"/>
            </a:xfrm>
            <a:prstGeom prst="rect">
              <a:avLst/>
            </a:prstGeom>
          </p:spPr>
        </p:pic>
        <p:sp>
          <p:nvSpPr>
            <p:cNvPr id="33" name="Rounded Rectangle 32"/>
            <p:cNvSpPr/>
            <p:nvPr/>
          </p:nvSpPr>
          <p:spPr>
            <a:xfrm>
              <a:off x="7410431" y="2417500"/>
              <a:ext cx="747228" cy="345246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8363196" y="1462524"/>
            <a:ext cx="38288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Background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" y="2794480"/>
            <a:ext cx="2107285" cy="147152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8" name="Rectangle 37"/>
          <p:cNvSpPr/>
          <p:nvPr/>
        </p:nvSpPr>
        <p:spPr>
          <a:xfrm>
            <a:off x="3208420" y="3009692"/>
            <a:ext cx="9073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Instruction-level Energy Analysis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6249" y="4441421"/>
            <a:ext cx="2482656" cy="949975"/>
            <a:chOff x="1900278" y="1990725"/>
            <a:chExt cx="8477211" cy="2826913"/>
          </a:xfrm>
        </p:grpSpPr>
        <p:sp>
          <p:nvSpPr>
            <p:cNvPr id="39" name="矩形 4"/>
            <p:cNvSpPr/>
            <p:nvPr/>
          </p:nvSpPr>
          <p:spPr>
            <a:xfrm>
              <a:off x="1900278" y="3810177"/>
              <a:ext cx="2514601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Instruction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矩形 13"/>
            <p:cNvSpPr/>
            <p:nvPr/>
          </p:nvSpPr>
          <p:spPr>
            <a:xfrm>
              <a:off x="4624387" y="3810177"/>
              <a:ext cx="2819400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Firmware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矩形 15"/>
            <p:cNvSpPr/>
            <p:nvPr/>
          </p:nvSpPr>
          <p:spPr>
            <a:xfrm>
              <a:off x="7946972" y="3810177"/>
              <a:ext cx="2430517" cy="1007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Support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2" name="组合 21"/>
            <p:cNvGrpSpPr/>
            <p:nvPr/>
          </p:nvGrpSpPr>
          <p:grpSpPr>
            <a:xfrm>
              <a:off x="2338388" y="1990725"/>
              <a:ext cx="1706617" cy="1676400"/>
              <a:chOff x="914400" y="1914420"/>
              <a:chExt cx="1488650" cy="1438380"/>
            </a:xfrm>
          </p:grpSpPr>
          <p:sp>
            <p:nvSpPr>
              <p:cNvPr id="43" name="椭圆 19"/>
              <p:cNvSpPr/>
              <p:nvPr/>
            </p:nvSpPr>
            <p:spPr>
              <a:xfrm>
                <a:off x="914400" y="1914420"/>
                <a:ext cx="1488650" cy="143838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44" name="图片 20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721" y="2285152"/>
                <a:ext cx="1391435" cy="762848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grpSp>
          <p:nvGrpSpPr>
            <p:cNvPr id="45" name="组合 27"/>
            <p:cNvGrpSpPr/>
            <p:nvPr/>
          </p:nvGrpSpPr>
          <p:grpSpPr>
            <a:xfrm>
              <a:off x="5199829" y="1993353"/>
              <a:ext cx="1706617" cy="1676400"/>
              <a:chOff x="3699641" y="1679028"/>
              <a:chExt cx="1706617" cy="1676400"/>
            </a:xfrm>
          </p:grpSpPr>
          <p:sp>
            <p:nvSpPr>
              <p:cNvPr id="46" name="椭圆 23"/>
              <p:cNvSpPr/>
              <p:nvPr/>
            </p:nvSpPr>
            <p:spPr>
              <a:xfrm>
                <a:off x="3699641" y="1679028"/>
                <a:ext cx="1706617" cy="1676400"/>
              </a:xfrm>
              <a:prstGeom prst="ellipse">
                <a:avLst/>
              </a:prstGeom>
              <a:noFill/>
              <a:ln w="57150">
                <a:solidFill>
                  <a:srgbClr val="0070C0"/>
                </a:solidFill>
              </a:ln>
              <a:effectLst>
                <a:glow rad="63500">
                  <a:srgbClr val="0070C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pic>
            <p:nvPicPr>
              <p:cNvPr id="47" name="图片 26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4000"/>
                        </a14:imgEffect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8443" y="1990923"/>
                <a:ext cx="1247113" cy="1057077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48" name="椭圆 29"/>
            <p:cNvSpPr/>
            <p:nvPr/>
          </p:nvSpPr>
          <p:spPr>
            <a:xfrm>
              <a:off x="8232719" y="1990725"/>
              <a:ext cx="1706617" cy="16764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4230590" y="2546634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7188434" y="2546633"/>
              <a:ext cx="758537" cy="641423"/>
            </a:xfrm>
            <a:prstGeom prst="rightArrow">
              <a:avLst/>
            </a:prstGeom>
            <a:solidFill>
              <a:schemeClr val="accent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图片 3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110" y="2148716"/>
              <a:ext cx="1373834" cy="1437255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</p:grpSp>
      <p:sp>
        <p:nvSpPr>
          <p:cNvPr id="53" name="Rectangle 52"/>
          <p:cNvSpPr/>
          <p:nvPr/>
        </p:nvSpPr>
        <p:spPr>
          <a:xfrm>
            <a:off x="2463024" y="4329418"/>
            <a:ext cx="9819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Cross-layered Energy Optimizations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14958" y="5652499"/>
            <a:ext cx="3477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206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257178" y="5446571"/>
            <a:ext cx="4369908" cy="1098308"/>
            <a:chOff x="1230369" y="3767095"/>
            <a:chExt cx="9950246" cy="2644097"/>
          </a:xfrm>
        </p:grpSpPr>
        <p:sp>
          <p:nvSpPr>
            <p:cNvPr id="55" name="Rectangle 54"/>
            <p:cNvSpPr/>
            <p:nvPr/>
          </p:nvSpPr>
          <p:spPr>
            <a:xfrm>
              <a:off x="1423000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44956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53213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175169" y="4488873"/>
              <a:ext cx="2005446" cy="192231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1672936" y="4769427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72936" y="4769427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065318" y="4769426"/>
              <a:ext cx="10391" cy="13092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33263" y="6078681"/>
              <a:ext cx="114244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1919146" y="5020085"/>
              <a:ext cx="10391" cy="108457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19146" y="5020085"/>
              <a:ext cx="89679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815382" y="4988913"/>
              <a:ext cx="0" cy="89298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165356" y="5881893"/>
              <a:ext cx="65002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175746" y="5268191"/>
              <a:ext cx="10391" cy="61370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186137" y="5268191"/>
              <a:ext cx="489376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657075" y="5268191"/>
              <a:ext cx="0" cy="44571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407816" y="5713907"/>
              <a:ext cx="249259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425723" y="5415281"/>
              <a:ext cx="0" cy="29418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346292" y="4769426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346292" y="5108863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346290" y="5448301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346290" y="5775479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346290" y="6114279"/>
              <a:ext cx="140277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5749063" y="4769426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4346290" y="5108863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727708" y="5435403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4346290" y="5774841"/>
              <a:ext cx="0" cy="33943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553213" y="4488873"/>
              <a:ext cx="2005446" cy="192231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6553213" y="4488873"/>
              <a:ext cx="2005446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7" idx="1"/>
              <a:endCxn id="57" idx="0"/>
            </p:cNvCxnSpPr>
            <p:nvPr/>
          </p:nvCxnSpPr>
          <p:spPr>
            <a:xfrm flipV="1">
              <a:off x="6553213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57" idx="1"/>
              <a:endCxn id="57" idx="2"/>
            </p:cNvCxnSpPr>
            <p:nvPr/>
          </p:nvCxnSpPr>
          <p:spPr>
            <a:xfrm>
              <a:off x="6553213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7" idx="3"/>
              <a:endCxn id="57" idx="2"/>
            </p:cNvCxnSpPr>
            <p:nvPr/>
          </p:nvCxnSpPr>
          <p:spPr>
            <a:xfrm flipH="1">
              <a:off x="7555936" y="5450032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7" idx="3"/>
              <a:endCxn id="57" idx="0"/>
            </p:cNvCxnSpPr>
            <p:nvPr/>
          </p:nvCxnSpPr>
          <p:spPr>
            <a:xfrm flipH="1" flipV="1">
              <a:off x="7555936" y="4488873"/>
              <a:ext cx="1002723" cy="9611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9175169" y="4488873"/>
              <a:ext cx="1371604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791679" y="4517541"/>
              <a:ext cx="1371604" cy="18495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9193927" y="4539508"/>
              <a:ext cx="618515" cy="130403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9754164" y="4539508"/>
              <a:ext cx="945297" cy="18716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9193927" y="5872210"/>
              <a:ext cx="560238" cy="53898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0726724" y="4539507"/>
              <a:ext cx="380286" cy="42994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10477481" y="4988913"/>
              <a:ext cx="648288" cy="13495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230369" y="3767095"/>
              <a:ext cx="2791617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Square Circles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490213" y="3793837"/>
              <a:ext cx="1153303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Lines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054573" y="3768693"/>
              <a:ext cx="1153303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Grid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01270" y="3767097"/>
              <a:ext cx="1873452" cy="66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Triangles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1" y="-10390"/>
            <a:ext cx="12192000" cy="6868390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1453</Words>
  <Application>Microsoft Macintosh PowerPoint</Application>
  <PresentationFormat>Widescreen</PresentationFormat>
  <Paragraphs>506</Paragraphs>
  <Slides>36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</vt:lpstr>
      <vt:lpstr>Calibri Light</vt:lpstr>
      <vt:lpstr>Cambria Math</vt:lpstr>
      <vt:lpstr>DengXian</vt:lpstr>
      <vt:lpstr>Mangal</vt:lpstr>
      <vt:lpstr>新細明體</vt:lpstr>
      <vt:lpstr>Arial</vt:lpstr>
      <vt:lpstr>1_Office Theme</vt:lpstr>
      <vt:lpstr>2_Office Theme</vt:lpstr>
      <vt:lpstr>3DGATES: An Instruction-Level Energy Analysis and Optimization of 3D-Printers</vt:lpstr>
      <vt:lpstr>Instruction-Level Energy Analysis</vt:lpstr>
      <vt:lpstr>PowerPoint Presentation</vt:lpstr>
      <vt:lpstr>PowerPoint Presentation</vt:lpstr>
      <vt:lpstr>3DGATES: An Instruction-Level Energy Analysis and Optimization of 3D-Printers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2017-04-06T18:25:43Z</dcterms:created>
  <dcterms:modified xsi:type="dcterms:W3CDTF">2017-04-06T19:25:11Z</dcterms:modified>
</cp:coreProperties>
</file>